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88" r:id="rId2"/>
    <p:sldId id="795" r:id="rId3"/>
    <p:sldId id="796" r:id="rId4"/>
    <p:sldId id="798" r:id="rId5"/>
    <p:sldId id="799" r:id="rId6"/>
    <p:sldId id="800" r:id="rId7"/>
    <p:sldId id="294" r:id="rId8"/>
    <p:sldId id="801" r:id="rId9"/>
    <p:sldId id="804" r:id="rId10"/>
    <p:sldId id="265" r:id="rId11"/>
    <p:sldId id="257" r:id="rId12"/>
    <p:sldId id="802" r:id="rId13"/>
    <p:sldId id="268" r:id="rId14"/>
    <p:sldId id="803" r:id="rId15"/>
    <p:sldId id="805" r:id="rId16"/>
    <p:sldId id="806" r:id="rId17"/>
    <p:sldId id="807" r:id="rId18"/>
    <p:sldId id="808" r:id="rId19"/>
    <p:sldId id="809" r:id="rId20"/>
    <p:sldId id="810" r:id="rId21"/>
    <p:sldId id="811" r:id="rId22"/>
    <p:sldId id="812" r:id="rId23"/>
    <p:sldId id="813" r:id="rId24"/>
    <p:sldId id="279" r:id="rId25"/>
    <p:sldId id="814" r:id="rId26"/>
    <p:sldId id="815" r:id="rId27"/>
    <p:sldId id="820" r:id="rId28"/>
    <p:sldId id="821" r:id="rId29"/>
    <p:sldId id="81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Lato Regular" panose="020B0604020202020204" charset="0"/>
      <p:regular r:id="rId40"/>
    </p:embeddedFont>
    <p:embeddedFont>
      <p:font typeface="Lato Semibold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0E4"/>
    <a:srgbClr val="F4AB35"/>
    <a:srgbClr val="AC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15D812-B0B5-4CD4-9DD3-5A3A4F3ED926}">
  <a:tblStyle styleId="{9315D812-B0B5-4CD4-9DD3-5A3A4F3ED9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81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a88f58c59_0_9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recheck animation</a:t>
            </a:r>
            <a:endParaRPr/>
          </a:p>
        </p:txBody>
      </p:sp>
      <p:sp>
        <p:nvSpPr>
          <p:cNvPr id="271" name="Google Shape;271;gaa88f58c59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a88f58c59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a88f58c59_0_1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a88f58c59_0_1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a88f58c59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a88f58c59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a88f58c59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a88f58c59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09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7606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SESSION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3857919" y="2709706"/>
            <a:ext cx="4476163" cy="1438588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non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3: Why Databases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4: Types of Databases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5: Introduction to RDBMS</a:t>
            </a:r>
          </a:p>
        </p:txBody>
      </p:sp>
    </p:spTree>
    <p:extLst>
      <p:ext uri="{BB962C8B-B14F-4D97-AF65-F5344CB8AC3E}">
        <p14:creationId xmlns:p14="http://schemas.microsoft.com/office/powerpoint/2010/main" val="93927324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3961559" y="201168"/>
            <a:ext cx="42692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" sz="2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AND DATABASES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4" name="Google Shape;274;p23"/>
          <p:cNvSpPr/>
          <p:nvPr/>
        </p:nvSpPr>
        <p:spPr>
          <a:xfrm rot="10800000" flipH="1">
            <a:off x="2392058" y="1619842"/>
            <a:ext cx="3787285" cy="4150085"/>
          </a:xfrm>
          <a:custGeom>
            <a:avLst/>
            <a:gdLst/>
            <a:ahLst/>
            <a:cxnLst/>
            <a:rect l="l" t="t" r="r" b="b"/>
            <a:pathLst>
              <a:path w="3485232" h="3819097" extrusionOk="0">
                <a:moveTo>
                  <a:pt x="618629" y="86317"/>
                </a:moveTo>
                <a:lnTo>
                  <a:pt x="2601058" y="86317"/>
                </a:lnTo>
                <a:cubicBezTo>
                  <a:pt x="2897873" y="86317"/>
                  <a:pt x="3175144" y="325153"/>
                  <a:pt x="3219035" y="618710"/>
                </a:cubicBezTo>
                <a:lnTo>
                  <a:pt x="3403069" y="1847987"/>
                </a:lnTo>
                <a:lnTo>
                  <a:pt x="3488408" y="1835203"/>
                </a:lnTo>
                <a:lnTo>
                  <a:pt x="3304456" y="605926"/>
                </a:lnTo>
                <a:cubicBezTo>
                  <a:pt x="3254376" y="271816"/>
                  <a:pt x="2938832" y="0"/>
                  <a:pt x="2601058" y="0"/>
                </a:cubicBezTo>
                <a:lnTo>
                  <a:pt x="618629" y="0"/>
                </a:lnTo>
                <a:cubicBezTo>
                  <a:pt x="454057" y="0"/>
                  <a:pt x="298851" y="64493"/>
                  <a:pt x="181672" y="181672"/>
                </a:cubicBezTo>
                <a:cubicBezTo>
                  <a:pt x="64493" y="298851"/>
                  <a:pt x="0" y="454057"/>
                  <a:pt x="0" y="618629"/>
                </a:cubicBezTo>
                <a:lnTo>
                  <a:pt x="0" y="3064399"/>
                </a:lnTo>
                <a:cubicBezTo>
                  <a:pt x="0" y="3229052"/>
                  <a:pt x="64493" y="3384177"/>
                  <a:pt x="181672" y="3501356"/>
                </a:cubicBezTo>
                <a:cubicBezTo>
                  <a:pt x="298851" y="3618534"/>
                  <a:pt x="453976" y="3683027"/>
                  <a:pt x="618629" y="3683027"/>
                </a:cubicBezTo>
                <a:lnTo>
                  <a:pt x="2995508" y="3683027"/>
                </a:lnTo>
                <a:cubicBezTo>
                  <a:pt x="3015052" y="3764865"/>
                  <a:pt x="3088746" y="3825938"/>
                  <a:pt x="3176528" y="3825938"/>
                </a:cubicBezTo>
                <a:cubicBezTo>
                  <a:pt x="3279131" y="3825938"/>
                  <a:pt x="3362598" y="3742472"/>
                  <a:pt x="3362598" y="3639869"/>
                </a:cubicBezTo>
                <a:cubicBezTo>
                  <a:pt x="3362598" y="3537267"/>
                  <a:pt x="3279131" y="3453800"/>
                  <a:pt x="3176528" y="3453800"/>
                </a:cubicBezTo>
                <a:cubicBezTo>
                  <a:pt x="3088746" y="3453800"/>
                  <a:pt x="3015052" y="3514873"/>
                  <a:pt x="2995508" y="3596711"/>
                </a:cubicBezTo>
                <a:lnTo>
                  <a:pt x="618629" y="3596711"/>
                </a:lnTo>
                <a:cubicBezTo>
                  <a:pt x="325071" y="3596711"/>
                  <a:pt x="86317" y="3357875"/>
                  <a:pt x="86317" y="3064399"/>
                </a:cubicBezTo>
                <a:lnTo>
                  <a:pt x="86317" y="618629"/>
                </a:lnTo>
                <a:cubicBezTo>
                  <a:pt x="86317" y="325153"/>
                  <a:pt x="325153" y="86317"/>
                  <a:pt x="618629" y="86317"/>
                </a:cubicBezTo>
                <a:close/>
                <a:moveTo>
                  <a:pt x="3176528" y="3540198"/>
                </a:moveTo>
                <a:cubicBezTo>
                  <a:pt x="3231576" y="3540198"/>
                  <a:pt x="3276281" y="3584985"/>
                  <a:pt x="3276281" y="3639951"/>
                </a:cubicBezTo>
                <a:cubicBezTo>
                  <a:pt x="3276281" y="3694998"/>
                  <a:pt x="3231494" y="3739703"/>
                  <a:pt x="3176528" y="3739703"/>
                </a:cubicBezTo>
                <a:cubicBezTo>
                  <a:pt x="3121481" y="3739703"/>
                  <a:pt x="3076776" y="3694916"/>
                  <a:pt x="3076776" y="3639951"/>
                </a:cubicBezTo>
                <a:cubicBezTo>
                  <a:pt x="3076776" y="3584903"/>
                  <a:pt x="3121481" y="3540198"/>
                  <a:pt x="3176528" y="3540198"/>
                </a:cubicBezTo>
                <a:close/>
              </a:path>
            </a:pathLst>
          </a:custGeom>
          <a:solidFill>
            <a:srgbClr val="FAA7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 rot="10800000" flipH="1">
            <a:off x="6082554" y="1650944"/>
            <a:ext cx="3866924" cy="4150085"/>
          </a:xfrm>
          <a:custGeom>
            <a:avLst/>
            <a:gdLst/>
            <a:ahLst/>
            <a:cxnLst/>
            <a:rect l="l" t="t" r="r" b="b"/>
            <a:pathLst>
              <a:path w="3558519" h="3819097" extrusionOk="0">
                <a:moveTo>
                  <a:pt x="3381978" y="324664"/>
                </a:moveTo>
                <a:cubicBezTo>
                  <a:pt x="3264800" y="207485"/>
                  <a:pt x="3109593" y="142992"/>
                  <a:pt x="2945021" y="142992"/>
                </a:cubicBezTo>
                <a:lnTo>
                  <a:pt x="533778" y="142992"/>
                </a:lnTo>
                <a:cubicBezTo>
                  <a:pt x="514235" y="61073"/>
                  <a:pt x="440540" y="0"/>
                  <a:pt x="352758" y="0"/>
                </a:cubicBezTo>
                <a:cubicBezTo>
                  <a:pt x="250155" y="0"/>
                  <a:pt x="166689" y="83466"/>
                  <a:pt x="166689" y="186069"/>
                </a:cubicBezTo>
                <a:cubicBezTo>
                  <a:pt x="166689" y="288672"/>
                  <a:pt x="250155" y="372138"/>
                  <a:pt x="352758" y="372138"/>
                </a:cubicBezTo>
                <a:cubicBezTo>
                  <a:pt x="440540" y="372138"/>
                  <a:pt x="514235" y="311065"/>
                  <a:pt x="533778" y="229227"/>
                </a:cubicBezTo>
                <a:lnTo>
                  <a:pt x="2945103" y="229227"/>
                </a:lnTo>
                <a:cubicBezTo>
                  <a:pt x="3238660" y="229227"/>
                  <a:pt x="3477415" y="468063"/>
                  <a:pt x="3477415" y="761540"/>
                </a:cubicBezTo>
                <a:lnTo>
                  <a:pt x="3477415" y="3207309"/>
                </a:lnTo>
                <a:cubicBezTo>
                  <a:pt x="3477415" y="3500867"/>
                  <a:pt x="3238579" y="3739622"/>
                  <a:pt x="2945103" y="3739622"/>
                </a:cubicBezTo>
                <a:lnTo>
                  <a:pt x="924564" y="3739622"/>
                </a:lnTo>
                <a:cubicBezTo>
                  <a:pt x="627423" y="3739622"/>
                  <a:pt x="345999" y="3501111"/>
                  <a:pt x="297222" y="3208042"/>
                </a:cubicBezTo>
                <a:lnTo>
                  <a:pt x="85177" y="1831538"/>
                </a:lnTo>
                <a:lnTo>
                  <a:pt x="0" y="1845707"/>
                </a:lnTo>
                <a:lnTo>
                  <a:pt x="212046" y="3222211"/>
                </a:lnTo>
                <a:cubicBezTo>
                  <a:pt x="267418" y="3555100"/>
                  <a:pt x="587115" y="3825938"/>
                  <a:pt x="924564" y="3825938"/>
                </a:cubicBezTo>
                <a:lnTo>
                  <a:pt x="2945021" y="3825938"/>
                </a:lnTo>
                <a:cubicBezTo>
                  <a:pt x="3109593" y="3825938"/>
                  <a:pt x="3264800" y="3761445"/>
                  <a:pt x="3381978" y="3644266"/>
                </a:cubicBezTo>
                <a:cubicBezTo>
                  <a:pt x="3499157" y="3527088"/>
                  <a:pt x="3563650" y="3371962"/>
                  <a:pt x="3563650" y="3207309"/>
                </a:cubicBezTo>
                <a:lnTo>
                  <a:pt x="3563650" y="761540"/>
                </a:lnTo>
                <a:cubicBezTo>
                  <a:pt x="3563650" y="596968"/>
                  <a:pt x="3499157" y="441761"/>
                  <a:pt x="3381978" y="324664"/>
                </a:cubicBezTo>
                <a:close/>
                <a:moveTo>
                  <a:pt x="352758" y="285903"/>
                </a:moveTo>
                <a:cubicBezTo>
                  <a:pt x="297710" y="285903"/>
                  <a:pt x="253005" y="241116"/>
                  <a:pt x="253005" y="186151"/>
                </a:cubicBezTo>
                <a:cubicBezTo>
                  <a:pt x="253005" y="131103"/>
                  <a:pt x="297792" y="86398"/>
                  <a:pt x="352758" y="86398"/>
                </a:cubicBezTo>
                <a:cubicBezTo>
                  <a:pt x="407805" y="86398"/>
                  <a:pt x="452510" y="131185"/>
                  <a:pt x="452510" y="186151"/>
                </a:cubicBezTo>
                <a:cubicBezTo>
                  <a:pt x="452510" y="241116"/>
                  <a:pt x="407805" y="285903"/>
                  <a:pt x="352758" y="285903"/>
                </a:cubicBezTo>
                <a:close/>
              </a:path>
            </a:pathLst>
          </a:custGeom>
          <a:solidFill>
            <a:srgbClr val="4890E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3060698" y="4090343"/>
            <a:ext cx="2450007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Relational Databases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2923478" y="2440159"/>
            <a:ext cx="2724446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267"/>
              </a:spcBef>
            </a:pPr>
            <a:r>
              <a:rPr lang="en" b="1" dirty="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Structured Data</a:t>
            </a:r>
            <a:endParaRPr sz="1067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6951904" y="4090342"/>
            <a:ext cx="2128225" cy="71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NoSQL Databases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6839816" y="2440159"/>
            <a:ext cx="2352400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" b="1" dirty="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Unstructured Data</a:t>
            </a:r>
            <a:endParaRPr sz="1067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4134901" y="3358651"/>
            <a:ext cx="301600" cy="52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endParaRPr sz="2489"/>
          </a:p>
        </p:txBody>
      </p:sp>
      <p:sp>
        <p:nvSpPr>
          <p:cNvPr id="282" name="Google Shape;282;p23"/>
          <p:cNvSpPr/>
          <p:nvPr/>
        </p:nvSpPr>
        <p:spPr>
          <a:xfrm>
            <a:off x="7865216" y="3358651"/>
            <a:ext cx="301600" cy="52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endParaRPr sz="2489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1" grpId="1" animBg="1"/>
      <p:bldP spid="282" grpId="0" animBg="1"/>
      <p:bldP spid="28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urple Heading">
            <a:extLst>
              <a:ext uri="{FF2B5EF4-FFF2-40B4-BE49-F238E27FC236}">
                <a16:creationId xmlns:a16="http://schemas.microsoft.com/office/drawing/2014/main" id="{392A3971-66A3-4AE4-80F7-4B8F58F2F4C6}"/>
              </a:ext>
            </a:extLst>
          </p:cNvPr>
          <p:cNvSpPr txBox="1"/>
          <p:nvPr/>
        </p:nvSpPr>
        <p:spPr>
          <a:xfrm>
            <a:off x="6206456" y="2601222"/>
            <a:ext cx="2065827" cy="6671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NoSQL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Databases</a:t>
            </a:r>
          </a:p>
        </p:txBody>
      </p:sp>
      <p:sp>
        <p:nvSpPr>
          <p:cNvPr id="39" name="Purple Content Box">
            <a:extLst>
              <a:ext uri="{FF2B5EF4-FFF2-40B4-BE49-F238E27FC236}">
                <a16:creationId xmlns:a16="http://schemas.microsoft.com/office/drawing/2014/main" id="{512734CE-1910-43A7-990D-2A4AF683A924}"/>
              </a:ext>
            </a:extLst>
          </p:cNvPr>
          <p:cNvSpPr/>
          <p:nvPr/>
        </p:nvSpPr>
        <p:spPr>
          <a:xfrm>
            <a:off x="6073487" y="2573037"/>
            <a:ext cx="2352675" cy="4080642"/>
          </a:xfrm>
          <a:prstGeom prst="roundRect">
            <a:avLst>
              <a:gd name="adj" fmla="val 4522"/>
            </a:avLst>
          </a:prstGeom>
          <a:noFill/>
          <a:ln w="19050">
            <a:solidFill>
              <a:srgbClr val="489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0" name="Purple Line">
            <a:extLst>
              <a:ext uri="{FF2B5EF4-FFF2-40B4-BE49-F238E27FC236}">
                <a16:creationId xmlns:a16="http://schemas.microsoft.com/office/drawing/2014/main" id="{33BC6666-FE90-4F43-84F4-8FEA2A53F309}"/>
              </a:ext>
            </a:extLst>
          </p:cNvPr>
          <p:cNvCxnSpPr>
            <a:cxnSpLocks/>
          </p:cNvCxnSpPr>
          <p:nvPr/>
        </p:nvCxnSpPr>
        <p:spPr>
          <a:xfrm>
            <a:off x="7243333" y="2138639"/>
            <a:ext cx="6964" cy="434398"/>
          </a:xfrm>
          <a:prstGeom prst="line">
            <a:avLst/>
          </a:prstGeom>
          <a:ln w="19050">
            <a:solidFill>
              <a:srgbClr val="489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Purple Patch">
            <a:extLst>
              <a:ext uri="{FF2B5EF4-FFF2-40B4-BE49-F238E27FC236}">
                <a16:creationId xmlns:a16="http://schemas.microsoft.com/office/drawing/2014/main" id="{38F70663-29A2-4D13-A4A2-56A472965AE0}"/>
              </a:ext>
            </a:extLst>
          </p:cNvPr>
          <p:cNvGrpSpPr/>
          <p:nvPr/>
        </p:nvGrpSpPr>
        <p:grpSpPr>
          <a:xfrm>
            <a:off x="6449693" y="861213"/>
            <a:ext cx="1436873" cy="1350107"/>
            <a:chOff x="3986181" y="869451"/>
            <a:chExt cx="1436873" cy="1350107"/>
          </a:xfrm>
        </p:grpSpPr>
        <p:sp>
          <p:nvSpPr>
            <p:cNvPr id="42" name="Partial Circle 16">
              <a:extLst>
                <a:ext uri="{FF2B5EF4-FFF2-40B4-BE49-F238E27FC236}">
                  <a16:creationId xmlns:a16="http://schemas.microsoft.com/office/drawing/2014/main" id="{F474F7B2-8536-4B94-93A6-2B0DDFDDBA2A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127054" y="869451"/>
              <a:ext cx="1296000" cy="1296000"/>
            </a:xfrm>
            <a:custGeom>
              <a:avLst/>
              <a:gdLst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4" fmla="*/ 648000 w 1296000"/>
                <a:gd name="connsiteY4" fmla="*/ 648000 h 1296000"/>
                <a:gd name="connsiteX5" fmla="*/ 1296000 w 1296000"/>
                <a:gd name="connsiteY5" fmla="*/ 64800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5" fmla="*/ 739440 w 1296000"/>
                <a:gd name="connsiteY5" fmla="*/ 73944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000" h="1296000">
                  <a:moveTo>
                    <a:pt x="1296000" y="648000"/>
                  </a:moveTo>
                  <a:cubicBezTo>
                    <a:pt x="1296000" y="1005881"/>
                    <a:pt x="1005881" y="1296000"/>
                    <a:pt x="648000" y="1296000"/>
                  </a:cubicBezTo>
                  <a:cubicBezTo>
                    <a:pt x="290119" y="1296000"/>
                    <a:pt x="0" y="1005881"/>
                    <a:pt x="0" y="648000"/>
                  </a:cubicBezTo>
                  <a:cubicBezTo>
                    <a:pt x="0" y="290119"/>
                    <a:pt x="290119" y="0"/>
                    <a:pt x="648000" y="0"/>
                  </a:cubicBezTo>
                </a:path>
              </a:pathLst>
            </a:custGeom>
            <a:noFill/>
            <a:ln w="19050">
              <a:solidFill>
                <a:srgbClr val="489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1B2C5EC-F1B2-40A7-9DAB-EF64EAE0A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5701" y="949094"/>
              <a:ext cx="1136096" cy="1136149"/>
            </a:xfrm>
            <a:prstGeom prst="flowChartConnector">
              <a:avLst/>
            </a:prstGeom>
            <a:solidFill>
              <a:srgbClr val="489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BAE8F0FB-D615-4480-81B0-C059017B2D12}"/>
                </a:ext>
              </a:extLst>
            </p:cNvPr>
            <p:cNvSpPr/>
            <p:nvPr/>
          </p:nvSpPr>
          <p:spPr>
            <a:xfrm rot="10800000">
              <a:off x="4278839" y="1022235"/>
              <a:ext cx="989821" cy="989867"/>
            </a:xfrm>
            <a:prstGeom prst="flowChartConnector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B9B9B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B2CD71C2-BEC1-47B6-9CC1-41ABCDFD3D0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5497" y="1048899"/>
              <a:ext cx="941147" cy="941190"/>
            </a:xfrm>
            <a:prstGeom prst="flowChartConnector">
              <a:avLst/>
            </a:prstGeom>
            <a:solidFill>
              <a:srgbClr val="F3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74DB5C-F706-482D-B536-9BD8FA0FC3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31786" y="2109252"/>
              <a:ext cx="110297" cy="110306"/>
              <a:chOff x="4628811" y="2293037"/>
              <a:chExt cx="141937" cy="141942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A96230D2-40AB-41FA-AC32-4F2F22012AA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4628811" y="2293037"/>
                <a:ext cx="141937" cy="141942"/>
              </a:xfrm>
              <a:prstGeom prst="flowChartConnector">
                <a:avLst/>
              </a:prstGeom>
              <a:solidFill>
                <a:srgbClr val="FFFFFF"/>
              </a:solidFill>
              <a:ln w="19050" cmpd="sng">
                <a:solidFill>
                  <a:srgbClr val="4890E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dirty="0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1B9F3BAF-2014-426E-B643-460BF78C19E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4659564" y="2323792"/>
                <a:ext cx="80429" cy="80433"/>
              </a:xfrm>
              <a:prstGeom prst="flowChartConnector">
                <a:avLst/>
              </a:prstGeom>
              <a:solidFill>
                <a:srgbClr val="489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47" name="Partial Circle 16">
              <a:extLst>
                <a:ext uri="{FF2B5EF4-FFF2-40B4-BE49-F238E27FC236}">
                  <a16:creationId xmlns:a16="http://schemas.microsoft.com/office/drawing/2014/main" id="{2F341A1A-6B7A-42AD-A444-BD277B282916}"/>
                </a:ext>
              </a:extLst>
            </p:cNvPr>
            <p:cNvSpPr>
              <a:spLocks noChangeAspect="1"/>
            </p:cNvSpPr>
            <p:nvPr/>
          </p:nvSpPr>
          <p:spPr>
            <a:xfrm rot="19047823">
              <a:off x="3986181" y="1177421"/>
              <a:ext cx="648000" cy="648064"/>
            </a:xfrm>
            <a:custGeom>
              <a:avLst/>
              <a:gdLst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4" fmla="*/ 648000 w 1296000"/>
                <a:gd name="connsiteY4" fmla="*/ 648000 h 1296000"/>
                <a:gd name="connsiteX5" fmla="*/ 1296000 w 1296000"/>
                <a:gd name="connsiteY5" fmla="*/ 64800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5" fmla="*/ 739440 w 1296000"/>
                <a:gd name="connsiteY5" fmla="*/ 73944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0" fmla="*/ 648000 w 648000"/>
                <a:gd name="connsiteY0" fmla="*/ 1296000 h 1296000"/>
                <a:gd name="connsiteX1" fmla="*/ 0 w 648000"/>
                <a:gd name="connsiteY1" fmla="*/ 648000 h 1296000"/>
                <a:gd name="connsiteX2" fmla="*/ 648000 w 648000"/>
                <a:gd name="connsiteY2" fmla="*/ 0 h 1296000"/>
                <a:gd name="connsiteX0" fmla="*/ 0 w 648000"/>
                <a:gd name="connsiteY0" fmla="*/ 648000 h 648000"/>
                <a:gd name="connsiteX1" fmla="*/ 648000 w 648000"/>
                <a:gd name="connsiteY1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00" h="648000">
                  <a:moveTo>
                    <a:pt x="0" y="648000"/>
                  </a:moveTo>
                  <a:cubicBezTo>
                    <a:pt x="0" y="290119"/>
                    <a:pt x="290119" y="0"/>
                    <a:pt x="648000" y="0"/>
                  </a:cubicBezTo>
                </a:path>
              </a:pathLst>
            </a:custGeom>
            <a:noFill/>
            <a:ln w="22225" cap="rnd">
              <a:solidFill>
                <a:srgbClr val="4890E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Purple Points">
            <a:extLst>
              <a:ext uri="{FF2B5EF4-FFF2-40B4-BE49-F238E27FC236}">
                <a16:creationId xmlns:a16="http://schemas.microsoft.com/office/drawing/2014/main" id="{F3A00549-58CD-4BE3-8279-999CBD5AD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967" y="3205798"/>
            <a:ext cx="2270099" cy="364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a storage model optimised for specific requirements of the type of data being stored.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Document, Key-Value, Columnar, Graph Databases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MongoDB,  Apache Cassandra, Redis, Couchbase and Apache HBase.</a:t>
            </a:r>
          </a:p>
        </p:txBody>
      </p:sp>
      <p:sp>
        <p:nvSpPr>
          <p:cNvPr id="21" name="Skyblue Points">
            <a:extLst>
              <a:ext uri="{FF2B5EF4-FFF2-40B4-BE49-F238E27FC236}">
                <a16:creationId xmlns:a16="http://schemas.microsoft.com/office/drawing/2014/main" id="{B0C4B1F5-CB44-49E6-83D2-96A28AA08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810" y="3205798"/>
            <a:ext cx="2270099" cy="33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items have pre-defined relationships between them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is stored in structured tables with rows and columns.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IN" sz="16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MySQL, IBM DB2, Microsoft SQL Server</a:t>
            </a:r>
          </a:p>
        </p:txBody>
      </p:sp>
      <p:sp>
        <p:nvSpPr>
          <p:cNvPr id="22" name="Skyblue Heading">
            <a:extLst>
              <a:ext uri="{FF2B5EF4-FFF2-40B4-BE49-F238E27FC236}">
                <a16:creationId xmlns:a16="http://schemas.microsoft.com/office/drawing/2014/main" id="{15460D62-1E29-4A6D-B489-99261240379F}"/>
              </a:ext>
            </a:extLst>
          </p:cNvPr>
          <p:cNvSpPr txBox="1"/>
          <p:nvPr/>
        </p:nvSpPr>
        <p:spPr>
          <a:xfrm>
            <a:off x="3589299" y="2601222"/>
            <a:ext cx="2065827" cy="6671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Relational Databases</a:t>
            </a:r>
          </a:p>
        </p:txBody>
      </p:sp>
      <p:sp>
        <p:nvSpPr>
          <p:cNvPr id="23" name="Skyblue Content Box">
            <a:extLst>
              <a:ext uri="{FF2B5EF4-FFF2-40B4-BE49-F238E27FC236}">
                <a16:creationId xmlns:a16="http://schemas.microsoft.com/office/drawing/2014/main" id="{4A1A7D0A-7884-4B2B-B8DC-51DABC38D332}"/>
              </a:ext>
            </a:extLst>
          </p:cNvPr>
          <p:cNvSpPr/>
          <p:nvPr/>
        </p:nvSpPr>
        <p:spPr>
          <a:xfrm>
            <a:off x="3456330" y="2573037"/>
            <a:ext cx="2352675" cy="4080642"/>
          </a:xfrm>
          <a:prstGeom prst="roundRect">
            <a:avLst>
              <a:gd name="adj" fmla="val 4522"/>
            </a:avLst>
          </a:prstGeom>
          <a:noFill/>
          <a:ln w="19050">
            <a:solidFill>
              <a:srgbClr val="F4A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4" name="Skyblue Line">
            <a:extLst>
              <a:ext uri="{FF2B5EF4-FFF2-40B4-BE49-F238E27FC236}">
                <a16:creationId xmlns:a16="http://schemas.microsoft.com/office/drawing/2014/main" id="{0F8E7646-4632-4B70-80B6-8E264F346D83}"/>
              </a:ext>
            </a:extLst>
          </p:cNvPr>
          <p:cNvCxnSpPr>
            <a:cxnSpLocks/>
          </p:cNvCxnSpPr>
          <p:nvPr/>
        </p:nvCxnSpPr>
        <p:spPr>
          <a:xfrm>
            <a:off x="4626176" y="2138639"/>
            <a:ext cx="6964" cy="434398"/>
          </a:xfrm>
          <a:prstGeom prst="line">
            <a:avLst/>
          </a:prstGeom>
          <a:ln w="19050">
            <a:solidFill>
              <a:srgbClr val="F4A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Skyblue Patch">
            <a:extLst>
              <a:ext uri="{FF2B5EF4-FFF2-40B4-BE49-F238E27FC236}">
                <a16:creationId xmlns:a16="http://schemas.microsoft.com/office/drawing/2014/main" id="{9B087193-71AE-453F-AB94-CF0CA5664514}"/>
              </a:ext>
            </a:extLst>
          </p:cNvPr>
          <p:cNvGrpSpPr/>
          <p:nvPr/>
        </p:nvGrpSpPr>
        <p:grpSpPr>
          <a:xfrm>
            <a:off x="3832536" y="861213"/>
            <a:ext cx="1436873" cy="1350107"/>
            <a:chOff x="3986181" y="869451"/>
            <a:chExt cx="1436873" cy="1350107"/>
          </a:xfrm>
        </p:grpSpPr>
        <p:sp>
          <p:nvSpPr>
            <p:cNvPr id="26" name="Partial Circle 16">
              <a:extLst>
                <a:ext uri="{FF2B5EF4-FFF2-40B4-BE49-F238E27FC236}">
                  <a16:creationId xmlns:a16="http://schemas.microsoft.com/office/drawing/2014/main" id="{AF7BE36B-626F-43BA-B3B5-0B9280218275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127054" y="869451"/>
              <a:ext cx="1296000" cy="1296000"/>
            </a:xfrm>
            <a:custGeom>
              <a:avLst/>
              <a:gdLst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4" fmla="*/ 648000 w 1296000"/>
                <a:gd name="connsiteY4" fmla="*/ 648000 h 1296000"/>
                <a:gd name="connsiteX5" fmla="*/ 1296000 w 1296000"/>
                <a:gd name="connsiteY5" fmla="*/ 64800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5" fmla="*/ 739440 w 1296000"/>
                <a:gd name="connsiteY5" fmla="*/ 73944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000" h="1296000">
                  <a:moveTo>
                    <a:pt x="1296000" y="648000"/>
                  </a:moveTo>
                  <a:cubicBezTo>
                    <a:pt x="1296000" y="1005881"/>
                    <a:pt x="1005881" y="1296000"/>
                    <a:pt x="648000" y="1296000"/>
                  </a:cubicBezTo>
                  <a:cubicBezTo>
                    <a:pt x="290119" y="1296000"/>
                    <a:pt x="0" y="1005881"/>
                    <a:pt x="0" y="648000"/>
                  </a:cubicBezTo>
                  <a:cubicBezTo>
                    <a:pt x="0" y="290119"/>
                    <a:pt x="290119" y="0"/>
                    <a:pt x="648000" y="0"/>
                  </a:cubicBezTo>
                </a:path>
              </a:pathLst>
            </a:custGeom>
            <a:noFill/>
            <a:ln w="19050">
              <a:solidFill>
                <a:srgbClr val="F4AB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E128A9-902C-40EE-89F4-CD10CDECE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5701" y="949094"/>
              <a:ext cx="1136096" cy="1136149"/>
            </a:xfrm>
            <a:prstGeom prst="flowChartConnector">
              <a:avLst/>
            </a:prstGeom>
            <a:solidFill>
              <a:srgbClr val="F4A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ED536D4-AC32-41FF-BC84-764E1B2EB425}"/>
                </a:ext>
              </a:extLst>
            </p:cNvPr>
            <p:cNvSpPr/>
            <p:nvPr/>
          </p:nvSpPr>
          <p:spPr>
            <a:xfrm rot="10800000">
              <a:off x="4278839" y="1022235"/>
              <a:ext cx="989821" cy="989867"/>
            </a:xfrm>
            <a:prstGeom prst="flowChartConnector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B9B9B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5938278-422C-4982-89BC-17AF9BF82A8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305497" y="1048899"/>
              <a:ext cx="941147" cy="941190"/>
            </a:xfrm>
            <a:prstGeom prst="flowChartConnector">
              <a:avLst/>
            </a:prstGeom>
            <a:solidFill>
              <a:srgbClr val="F3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5A53F4-6D30-488C-8454-95F73A79E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31786" y="2109252"/>
              <a:ext cx="110297" cy="110306"/>
              <a:chOff x="4628811" y="2293037"/>
              <a:chExt cx="141937" cy="141942"/>
            </a:xfrm>
          </p:grpSpPr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733DFFF2-9121-4097-B0E5-A9666854C9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4628811" y="2293037"/>
                <a:ext cx="141937" cy="141942"/>
              </a:xfrm>
              <a:prstGeom prst="flowChartConnector">
                <a:avLst/>
              </a:prstGeom>
              <a:solidFill>
                <a:srgbClr val="FFFFFF"/>
              </a:solidFill>
              <a:ln w="19050" cmpd="sng">
                <a:solidFill>
                  <a:srgbClr val="F4AB35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dirty="0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28E4290B-F54F-4C38-A5D6-227A98D1DE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4659564" y="2323792"/>
                <a:ext cx="80429" cy="80433"/>
              </a:xfrm>
              <a:prstGeom prst="flowChartConnector">
                <a:avLst/>
              </a:prstGeom>
              <a:solidFill>
                <a:srgbClr val="F4A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31" name="Partial Circle 16">
              <a:extLst>
                <a:ext uri="{FF2B5EF4-FFF2-40B4-BE49-F238E27FC236}">
                  <a16:creationId xmlns:a16="http://schemas.microsoft.com/office/drawing/2014/main" id="{3747DC3D-7E2F-4A4E-A6AD-8CE13C9F1B93}"/>
                </a:ext>
              </a:extLst>
            </p:cNvPr>
            <p:cNvSpPr>
              <a:spLocks noChangeAspect="1"/>
            </p:cNvSpPr>
            <p:nvPr/>
          </p:nvSpPr>
          <p:spPr>
            <a:xfrm rot="19047823">
              <a:off x="3986181" y="1177421"/>
              <a:ext cx="648000" cy="648064"/>
            </a:xfrm>
            <a:custGeom>
              <a:avLst/>
              <a:gdLst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4" fmla="*/ 648000 w 1296000"/>
                <a:gd name="connsiteY4" fmla="*/ 648000 h 1296000"/>
                <a:gd name="connsiteX5" fmla="*/ 1296000 w 1296000"/>
                <a:gd name="connsiteY5" fmla="*/ 64800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5" fmla="*/ 739440 w 1296000"/>
                <a:gd name="connsiteY5" fmla="*/ 739440 h 1296000"/>
                <a:gd name="connsiteX0" fmla="*/ 648000 w 1296000"/>
                <a:gd name="connsiteY0" fmla="*/ 64800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  <a:gd name="connsiteX0" fmla="*/ 1296000 w 1296000"/>
                <a:gd name="connsiteY0" fmla="*/ 648000 h 1296000"/>
                <a:gd name="connsiteX1" fmla="*/ 648000 w 1296000"/>
                <a:gd name="connsiteY1" fmla="*/ 1296000 h 1296000"/>
                <a:gd name="connsiteX2" fmla="*/ 0 w 1296000"/>
                <a:gd name="connsiteY2" fmla="*/ 648000 h 1296000"/>
                <a:gd name="connsiteX3" fmla="*/ 648000 w 1296000"/>
                <a:gd name="connsiteY3" fmla="*/ 0 h 1296000"/>
                <a:gd name="connsiteX0" fmla="*/ 648000 w 648000"/>
                <a:gd name="connsiteY0" fmla="*/ 1296000 h 1296000"/>
                <a:gd name="connsiteX1" fmla="*/ 0 w 648000"/>
                <a:gd name="connsiteY1" fmla="*/ 648000 h 1296000"/>
                <a:gd name="connsiteX2" fmla="*/ 648000 w 648000"/>
                <a:gd name="connsiteY2" fmla="*/ 0 h 1296000"/>
                <a:gd name="connsiteX0" fmla="*/ 0 w 648000"/>
                <a:gd name="connsiteY0" fmla="*/ 648000 h 648000"/>
                <a:gd name="connsiteX1" fmla="*/ 648000 w 648000"/>
                <a:gd name="connsiteY1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00" h="648000">
                  <a:moveTo>
                    <a:pt x="0" y="648000"/>
                  </a:moveTo>
                  <a:cubicBezTo>
                    <a:pt x="0" y="290119"/>
                    <a:pt x="290119" y="0"/>
                    <a:pt x="648000" y="0"/>
                  </a:cubicBezTo>
                </a:path>
              </a:pathLst>
            </a:custGeom>
            <a:noFill/>
            <a:ln w="22225" cap="rnd">
              <a:solidFill>
                <a:srgbClr val="F4AB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Heading">
            <a:extLst>
              <a:ext uri="{FF2B5EF4-FFF2-40B4-BE49-F238E27FC236}">
                <a16:creationId xmlns:a16="http://schemas.microsoft.com/office/drawing/2014/main" id="{0AC2296F-716E-4A98-8349-E603A6BE7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0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E3BFD-F418-4478-BB0F-1AD0FA1BB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0" t="7454" r="17370" b="8976"/>
          <a:stretch/>
        </p:blipFill>
        <p:spPr>
          <a:xfrm>
            <a:off x="4381393" y="1195668"/>
            <a:ext cx="482064" cy="62314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51F66AA-5009-481B-BFB7-ACF949F08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0" t="7454" r="17370" b="8976"/>
          <a:stretch/>
        </p:blipFill>
        <p:spPr>
          <a:xfrm>
            <a:off x="6998550" y="1195668"/>
            <a:ext cx="4820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37" grpId="0" build="p"/>
      <p:bldP spid="37" grpId="1" build="allAtOnce"/>
      <p:bldP spid="21" grpId="0" build="p"/>
      <p:bldP spid="21" grpId="1" build="allAtOnce"/>
      <p:bldP spid="22" grpId="0" animBg="1"/>
      <p:bldP spid="22" grpId="1" animBg="1"/>
      <p:bldP spid="23" grpId="0" animBg="1"/>
      <p:bldP spid="23" grpId="1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1;p37">
            <a:extLst>
              <a:ext uri="{FF2B5EF4-FFF2-40B4-BE49-F238E27FC236}">
                <a16:creationId xmlns:a16="http://schemas.microsoft.com/office/drawing/2014/main" id="{95EB2928-428C-4052-AD57-88B71DCFF4D3}"/>
              </a:ext>
            </a:extLst>
          </p:cNvPr>
          <p:cNvSpPr txBox="1"/>
          <p:nvPr/>
        </p:nvSpPr>
        <p:spPr>
          <a:xfrm>
            <a:off x="2287743" y="2990435"/>
            <a:ext cx="7616514" cy="87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3" tIns="91423" rIns="91423" bIns="91423" anchor="ctr">
            <a:spAutoFit/>
          </a:bodyPr>
          <a:lstStyle>
            <a:lvl1pPr algn="ctr">
              <a:defRPr sz="4500">
                <a:solidFill>
                  <a:srgbClr val="F4AB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r>
              <a:rPr lang="en-IN" dirty="0">
                <a:solidFill>
                  <a:srgbClr val="5A5A5A"/>
                </a:solidFill>
              </a:rPr>
              <a:t>Introduction To RDBMS</a:t>
            </a:r>
            <a:endParaRPr kumimoji="0" lang="en-IN" sz="45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905882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Google Shape;338;p26"/>
          <p:cNvGraphicFramePr/>
          <p:nvPr>
            <p:extLst>
              <p:ext uri="{D42A27DB-BD31-4B8C-83A1-F6EECF244321}">
                <p14:modId xmlns:p14="http://schemas.microsoft.com/office/powerpoint/2010/main" val="1814978584"/>
              </p:ext>
            </p:extLst>
          </p:nvPr>
        </p:nvGraphicFramePr>
        <p:xfrm>
          <a:off x="952500" y="1539254"/>
          <a:ext cx="10287000" cy="4053812"/>
        </p:xfrm>
        <a:graphic>
          <a:graphicData uri="http://schemas.openxmlformats.org/drawingml/2006/table">
            <a:tbl>
              <a:tblPr>
                <a:noFill/>
                <a:tableStyleId>{9315D812-B0B5-4CD4-9DD3-5A3A4F3ED926}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Data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Database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Database Management System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Relational Data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Relational Database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Relational Database Management System</a:t>
                      </a:r>
                      <a:endParaRPr sz="20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Information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Storage of information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Software that helps in performing CRUD operations to data in the database.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Data has relationship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Database that stores structured and relational data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-Based on Relational Data Model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Lato" panose="020F0502020204030203" pitchFamily="34" charset="0"/>
                        </a:rPr>
                        <a:t>Software that helps in performing CRUD operations to structured data in relational database.</a:t>
                      </a:r>
                      <a:endParaRPr sz="1800" dirty="0">
                        <a:latin typeface="Lato" panose="020F0502020204030203" pitchFamily="34" charset="0"/>
                      </a:endParaRPr>
                    </a:p>
                  </a:txBody>
                  <a:tcPr marL="91433" marR="91433" marT="91433" marB="914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B25836-9E32-4FD9-8682-76F5EF0D6A7D}"/>
              </a:ext>
            </a:extLst>
          </p:cNvPr>
          <p:cNvSpPr txBox="1"/>
          <p:nvPr/>
        </p:nvSpPr>
        <p:spPr>
          <a:xfrm>
            <a:off x="1690700" y="2485166"/>
            <a:ext cx="4238933" cy="23596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Proposed by EF Codd in 1969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Model data in the form of relations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Based on two concepts: 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Tables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Relations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Relationships (1:1, 1;n, N:N)</a:t>
            </a:r>
          </a:p>
        </p:txBody>
      </p:sp>
      <p:sp>
        <p:nvSpPr>
          <p:cNvPr id="4" name="WiFi Networking">
            <a:extLst>
              <a:ext uri="{FF2B5EF4-FFF2-40B4-BE49-F238E27FC236}">
                <a16:creationId xmlns:a16="http://schemas.microsoft.com/office/drawing/2014/main" id="{DCE30AAB-D1AC-49EC-87D4-996C2FE7DE16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RELATIONAL DATA MODEL</a:t>
            </a:r>
          </a:p>
        </p:txBody>
      </p:sp>
      <p:pic>
        <p:nvPicPr>
          <p:cNvPr id="6" name="Google Shape;346;p27">
            <a:extLst>
              <a:ext uri="{FF2B5EF4-FFF2-40B4-BE49-F238E27FC236}">
                <a16:creationId xmlns:a16="http://schemas.microsoft.com/office/drawing/2014/main" id="{C7207418-81B7-45DB-805F-C2828E395D15}"/>
              </a:ext>
            </a:extLst>
          </p:cNvPr>
          <p:cNvPicPr preferRelativeResize="0"/>
          <p:nvPr/>
        </p:nvPicPr>
        <p:blipFill rotWithShape="1">
          <a:blip r:embed="rId2"/>
          <a:srcRect l="-3642" t="-5995" r="-2930" b="-3993"/>
          <a:stretch/>
        </p:blipFill>
        <p:spPr>
          <a:xfrm>
            <a:off x="6470576" y="1059698"/>
            <a:ext cx="4469206" cy="5210556"/>
          </a:xfrm>
          <a:prstGeom prst="roundRect">
            <a:avLst>
              <a:gd name="adj" fmla="val 8248"/>
            </a:avLst>
          </a:prstGeom>
          <a:noFill/>
          <a:ln w="28575">
            <a:solidFill>
              <a:srgbClr val="5A5A5A"/>
            </a:solidFill>
          </a:ln>
        </p:spPr>
      </p:pic>
    </p:spTree>
    <p:extLst>
      <p:ext uri="{BB962C8B-B14F-4D97-AF65-F5344CB8AC3E}">
        <p14:creationId xmlns:p14="http://schemas.microsoft.com/office/powerpoint/2010/main" val="37377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 uiExpand="1" build="allAtOnce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Fi Networking">
            <a:extLst>
              <a:ext uri="{FF2B5EF4-FFF2-40B4-BE49-F238E27FC236}">
                <a16:creationId xmlns:a16="http://schemas.microsoft.com/office/drawing/2014/main" id="{DCE30AAB-D1AC-49EC-87D4-996C2FE7DE16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RELATIONSHIPS IN DATABASES</a:t>
            </a:r>
          </a:p>
        </p:txBody>
      </p:sp>
      <p:sp>
        <p:nvSpPr>
          <p:cNvPr id="11" name="Google Shape;361;p28">
            <a:extLst>
              <a:ext uri="{FF2B5EF4-FFF2-40B4-BE49-F238E27FC236}">
                <a16:creationId xmlns:a16="http://schemas.microsoft.com/office/drawing/2014/main" id="{F8B4364E-B8BE-4D18-86E1-0A67472E7376}"/>
              </a:ext>
            </a:extLst>
          </p:cNvPr>
          <p:cNvSpPr txBox="1"/>
          <p:nvPr/>
        </p:nvSpPr>
        <p:spPr>
          <a:xfrm>
            <a:off x="570212" y="2175622"/>
            <a:ext cx="3340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One-to-One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15" name="Google Shape;361;p28">
            <a:extLst>
              <a:ext uri="{FF2B5EF4-FFF2-40B4-BE49-F238E27FC236}">
                <a16:creationId xmlns:a16="http://schemas.microsoft.com/office/drawing/2014/main" id="{E65BF6B0-D075-43D6-9E05-3B41FBC8625D}"/>
              </a:ext>
            </a:extLst>
          </p:cNvPr>
          <p:cNvSpPr txBox="1"/>
          <p:nvPr/>
        </p:nvSpPr>
        <p:spPr>
          <a:xfrm>
            <a:off x="4425709" y="2175622"/>
            <a:ext cx="3340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-IN" sz="2000" b="1" dirty="0">
                <a:latin typeface="Lato" panose="020F0502020204030203" pitchFamily="34" charset="0"/>
              </a:rPr>
              <a:t>One-to-Many</a:t>
            </a:r>
          </a:p>
        </p:txBody>
      </p:sp>
      <p:sp>
        <p:nvSpPr>
          <p:cNvPr id="16" name="Google Shape;361;p28">
            <a:extLst>
              <a:ext uri="{FF2B5EF4-FFF2-40B4-BE49-F238E27FC236}">
                <a16:creationId xmlns:a16="http://schemas.microsoft.com/office/drawing/2014/main" id="{FB989E80-6A8C-4AED-A06A-257244E7F0F6}"/>
              </a:ext>
            </a:extLst>
          </p:cNvPr>
          <p:cNvSpPr txBox="1"/>
          <p:nvPr/>
        </p:nvSpPr>
        <p:spPr>
          <a:xfrm>
            <a:off x="8281206" y="2175622"/>
            <a:ext cx="3340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-IN" sz="2000" b="1" dirty="0">
                <a:latin typeface="Lato" panose="020F0502020204030203" pitchFamily="34" charset="0"/>
              </a:rPr>
              <a:t>Many-to-Many</a:t>
            </a:r>
          </a:p>
        </p:txBody>
      </p:sp>
      <p:sp>
        <p:nvSpPr>
          <p:cNvPr id="18" name="Google Shape;352;p28">
            <a:extLst>
              <a:ext uri="{FF2B5EF4-FFF2-40B4-BE49-F238E27FC236}">
                <a16:creationId xmlns:a16="http://schemas.microsoft.com/office/drawing/2014/main" id="{43897F48-30AC-454D-9E7B-334149A7E32D}"/>
              </a:ext>
            </a:extLst>
          </p:cNvPr>
          <p:cNvSpPr/>
          <p:nvPr/>
        </p:nvSpPr>
        <p:spPr>
          <a:xfrm>
            <a:off x="1520503" y="2645115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dirty="0">
                <a:latin typeface="Lato" panose="020F0502020204030203" pitchFamily="34" charset="0"/>
              </a:rPr>
              <a:t>Citizen of India</a:t>
            </a: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19" name="Google Shape;353;p28">
            <a:extLst>
              <a:ext uri="{FF2B5EF4-FFF2-40B4-BE49-F238E27FC236}">
                <a16:creationId xmlns:a16="http://schemas.microsoft.com/office/drawing/2014/main" id="{DA77FA98-E936-4EF1-8245-C9C7725A4209}"/>
              </a:ext>
            </a:extLst>
          </p:cNvPr>
          <p:cNvSpPr/>
          <p:nvPr/>
        </p:nvSpPr>
        <p:spPr>
          <a:xfrm>
            <a:off x="1520503" y="4091183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dirty="0">
                <a:latin typeface="Lato" panose="020F0502020204030203" pitchFamily="34" charset="0"/>
              </a:rPr>
              <a:t>Aadhar Card</a:t>
            </a: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20" name="Google Shape;354;p28">
            <a:extLst>
              <a:ext uri="{FF2B5EF4-FFF2-40B4-BE49-F238E27FC236}">
                <a16:creationId xmlns:a16="http://schemas.microsoft.com/office/drawing/2014/main" id="{D07879A9-694C-44C6-9ED1-4BD701248415}"/>
              </a:ext>
            </a:extLst>
          </p:cNvPr>
          <p:cNvSpPr/>
          <p:nvPr/>
        </p:nvSpPr>
        <p:spPr>
          <a:xfrm>
            <a:off x="5376000" y="2645115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dirty="0">
                <a:latin typeface="Lato" panose="020F0502020204030203" pitchFamily="34" charset="0"/>
              </a:rPr>
              <a:t>Country</a:t>
            </a: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21" name="Google Shape;355;p28">
            <a:extLst>
              <a:ext uri="{FF2B5EF4-FFF2-40B4-BE49-F238E27FC236}">
                <a16:creationId xmlns:a16="http://schemas.microsoft.com/office/drawing/2014/main" id="{0EEF2D0D-B5F4-4725-9462-AABAE1FBCB2C}"/>
              </a:ext>
            </a:extLst>
          </p:cNvPr>
          <p:cNvSpPr/>
          <p:nvPr/>
        </p:nvSpPr>
        <p:spPr>
          <a:xfrm>
            <a:off x="5376000" y="4091183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>
                <a:latin typeface="Lato" panose="020F0502020204030203" pitchFamily="34" charset="0"/>
              </a:rPr>
              <a:t>Residents</a:t>
            </a:r>
            <a:endParaRPr sz="1800">
              <a:latin typeface="Lato" panose="020F0502020204030203" pitchFamily="34" charset="0"/>
            </a:endParaRPr>
          </a:p>
        </p:txBody>
      </p:sp>
      <p:sp>
        <p:nvSpPr>
          <p:cNvPr id="22" name="Google Shape;356;p28">
            <a:extLst>
              <a:ext uri="{FF2B5EF4-FFF2-40B4-BE49-F238E27FC236}">
                <a16:creationId xmlns:a16="http://schemas.microsoft.com/office/drawing/2014/main" id="{9B21A64A-FFDB-4E51-A3C4-F5B3DEA8599D}"/>
              </a:ext>
            </a:extLst>
          </p:cNvPr>
          <p:cNvSpPr/>
          <p:nvPr/>
        </p:nvSpPr>
        <p:spPr>
          <a:xfrm>
            <a:off x="9231497" y="2645115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dirty="0">
                <a:latin typeface="Lato" panose="020F0502020204030203" pitchFamily="34" charset="0"/>
              </a:rPr>
              <a:t>Subjects</a:t>
            </a:r>
            <a:endParaRPr sz="1800" dirty="0">
              <a:latin typeface="Lato" panose="020F0502020204030203" pitchFamily="34" charset="0"/>
            </a:endParaRPr>
          </a:p>
        </p:txBody>
      </p:sp>
      <p:sp>
        <p:nvSpPr>
          <p:cNvPr id="23" name="Google Shape;357;p28">
            <a:extLst>
              <a:ext uri="{FF2B5EF4-FFF2-40B4-BE49-F238E27FC236}">
                <a16:creationId xmlns:a16="http://schemas.microsoft.com/office/drawing/2014/main" id="{F044328D-0800-491C-865C-175DEFFD983D}"/>
              </a:ext>
            </a:extLst>
          </p:cNvPr>
          <p:cNvSpPr/>
          <p:nvPr/>
        </p:nvSpPr>
        <p:spPr>
          <a:xfrm>
            <a:off x="9231497" y="4091183"/>
            <a:ext cx="1440000" cy="900000"/>
          </a:xfrm>
          <a:prstGeom prst="roundRect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00" dirty="0">
                <a:latin typeface="Lato" panose="020F0502020204030203" pitchFamily="34" charset="0"/>
              </a:rPr>
              <a:t>Students</a:t>
            </a:r>
            <a:endParaRPr sz="1800" dirty="0">
              <a:latin typeface="Lato" panose="020F0502020204030203" pitchFamily="34" charset="0"/>
            </a:endParaRPr>
          </a:p>
        </p:txBody>
      </p:sp>
      <p:cxnSp>
        <p:nvCxnSpPr>
          <p:cNvPr id="24" name="Google Shape;358;p28">
            <a:extLst>
              <a:ext uri="{FF2B5EF4-FFF2-40B4-BE49-F238E27FC236}">
                <a16:creationId xmlns:a16="http://schemas.microsoft.com/office/drawing/2014/main" id="{0924427A-4FF3-432F-B19A-788CC01A6073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2240503" y="3545115"/>
            <a:ext cx="0" cy="546068"/>
          </a:xfrm>
          <a:prstGeom prst="straightConnector1">
            <a:avLst/>
          </a:prstGeom>
          <a:ln w="19889" cap="flat">
            <a:solidFill>
              <a:srgbClr val="5A5A5A"/>
            </a:solidFill>
            <a:prstDash val="solid"/>
            <a:miter/>
          </a:ln>
        </p:spPr>
      </p:cxnSp>
      <p:cxnSp>
        <p:nvCxnSpPr>
          <p:cNvPr id="25" name="Google Shape;359;p28">
            <a:extLst>
              <a:ext uri="{FF2B5EF4-FFF2-40B4-BE49-F238E27FC236}">
                <a16:creationId xmlns:a16="http://schemas.microsoft.com/office/drawing/2014/main" id="{66E93483-54A5-42B8-AB97-20D630ED5223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096000" y="3545115"/>
            <a:ext cx="0" cy="546068"/>
          </a:xfrm>
          <a:prstGeom prst="straightConnector1">
            <a:avLst/>
          </a:prstGeom>
          <a:ln w="19889" cap="flat">
            <a:solidFill>
              <a:srgbClr val="5A5A5A"/>
            </a:solidFill>
            <a:prstDash val="solid"/>
            <a:miter/>
          </a:ln>
        </p:spPr>
      </p:cxnSp>
      <p:cxnSp>
        <p:nvCxnSpPr>
          <p:cNvPr id="26" name="Google Shape;360;p28">
            <a:extLst>
              <a:ext uri="{FF2B5EF4-FFF2-40B4-BE49-F238E27FC236}">
                <a16:creationId xmlns:a16="http://schemas.microsoft.com/office/drawing/2014/main" id="{380C0BB6-0633-4CFD-AA6C-F80426A6C936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951497" y="3545115"/>
            <a:ext cx="0" cy="546068"/>
          </a:xfrm>
          <a:prstGeom prst="straightConnector1">
            <a:avLst/>
          </a:prstGeom>
          <a:ln w="19889" cap="flat">
            <a:solidFill>
              <a:srgbClr val="5A5A5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593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/>
      <p:bldP spid="11" grpId="1"/>
      <p:bldP spid="15" grpId="0"/>
      <p:bldP spid="15" grpId="1"/>
      <p:bldP spid="16" grpId="0"/>
      <p:bldP spid="16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SCENARIOS FOR RDBMS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3511731" y="2486662"/>
            <a:ext cx="5353284" cy="1884676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non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 schema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Relational data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Transactional requirements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data can be stored on a single server</a:t>
            </a:r>
          </a:p>
        </p:txBody>
      </p:sp>
    </p:spTree>
    <p:extLst>
      <p:ext uri="{BB962C8B-B14F-4D97-AF65-F5344CB8AC3E}">
        <p14:creationId xmlns:p14="http://schemas.microsoft.com/office/powerpoint/2010/main" val="334270706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  <p:bldP spid="9" grpId="2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INDUSTRIAL USE CASES OF RDBMS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1928200" y="1817531"/>
            <a:ext cx="8335601" cy="3222938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non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Banking - Money transaction system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Money Wallet - Google Pay, </a:t>
            </a:r>
            <a:r>
              <a:rPr lang="en-I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PhonePe</a:t>
            </a:r>
            <a:endParaRPr lang="en-IN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E-commerce - Payments, users,  etc.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Restaurant Listing - Zomato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Employee Management Software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Twitter uses MySQL heavily for primary storage of Tweets and Users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YouTube uses MySQL</a:t>
            </a:r>
          </a:p>
        </p:txBody>
      </p:sp>
    </p:spTree>
    <p:extLst>
      <p:ext uri="{BB962C8B-B14F-4D97-AF65-F5344CB8AC3E}">
        <p14:creationId xmlns:p14="http://schemas.microsoft.com/office/powerpoint/2010/main" val="30555047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1;p37">
            <a:extLst>
              <a:ext uri="{FF2B5EF4-FFF2-40B4-BE49-F238E27FC236}">
                <a16:creationId xmlns:a16="http://schemas.microsoft.com/office/drawing/2014/main" id="{95EB2928-428C-4052-AD57-88B71DCFF4D3}"/>
              </a:ext>
            </a:extLst>
          </p:cNvPr>
          <p:cNvSpPr txBox="1"/>
          <p:nvPr/>
        </p:nvSpPr>
        <p:spPr>
          <a:xfrm>
            <a:off x="2287743" y="2990435"/>
            <a:ext cx="7616514" cy="87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3" tIns="91423" rIns="91423" bIns="91423" anchor="ctr">
            <a:spAutoFit/>
          </a:bodyPr>
          <a:lstStyle>
            <a:lvl1pPr algn="ctr">
              <a:defRPr sz="4500">
                <a:solidFill>
                  <a:srgbClr val="F4AB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r>
              <a:rPr lang="en-IN" dirty="0">
                <a:solidFill>
                  <a:srgbClr val="5A5A5A"/>
                </a:solidFill>
              </a:rPr>
              <a:t>End of Session 1</a:t>
            </a:r>
            <a:endParaRPr kumimoji="0" lang="en-IN" sz="45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62971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SESSION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2712543" y="2040575"/>
            <a:ext cx="6824649" cy="2776851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non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3: Introduction to MySQL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4: Types of SQL Commands - DDL, DML, DQL, 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5: SQL Basic Statements and Operators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6: Aggregate and </a:t>
            </a:r>
            <a:r>
              <a:rPr lang="en-I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InBuilt</a:t>
            </a: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functions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7: String and Date-Time Functions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9: Joins</a:t>
            </a:r>
          </a:p>
        </p:txBody>
      </p:sp>
    </p:spTree>
    <p:extLst>
      <p:ext uri="{BB962C8B-B14F-4D97-AF65-F5344CB8AC3E}">
        <p14:creationId xmlns:p14="http://schemas.microsoft.com/office/powerpoint/2010/main" val="406808026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Fi Networking">
            <a:extLst>
              <a:ext uri="{FF2B5EF4-FFF2-40B4-BE49-F238E27FC236}">
                <a16:creationId xmlns:a16="http://schemas.microsoft.com/office/drawing/2014/main" id="{F0339941-2962-4DF0-B648-DFE568058D98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WHY DATABASES?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DBE75-20B1-4716-B6CC-F68EF440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26" y="951273"/>
            <a:ext cx="5043948" cy="5309419"/>
          </a:xfrm>
          <a:prstGeom prst="roundRect">
            <a:avLst>
              <a:gd name="adj" fmla="val 5049"/>
            </a:avLst>
          </a:prstGeom>
          <a:noFill/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0807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INTRODUCTION TO MYSQL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1060723" y="1538726"/>
            <a:ext cx="4854656" cy="3780548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25-year-old language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 and open-source 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Relational Database Management System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 directly with a MySQL database using SQL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Wikipedia, Twitter, Flipkart - few of many who use MySQL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Structured Query Language (SQL)</a:t>
            </a:r>
          </a:p>
        </p:txBody>
      </p:sp>
      <p:pic>
        <p:nvPicPr>
          <p:cNvPr id="4" name="Google Shape;393;p33">
            <a:extLst>
              <a:ext uri="{FF2B5EF4-FFF2-40B4-BE49-F238E27FC236}">
                <a16:creationId xmlns:a16="http://schemas.microsoft.com/office/drawing/2014/main" id="{74863D6C-333D-4173-AC65-75FD750D45FD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76622" y="2106052"/>
            <a:ext cx="5127480" cy="2645897"/>
          </a:xfrm>
          <a:prstGeom prst="roundRect">
            <a:avLst>
              <a:gd name="adj" fmla="val 8248"/>
            </a:avLst>
          </a:prstGeom>
          <a:noFill/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56075302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TYPES OF SQL COMMANDS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2714033" y="1198220"/>
            <a:ext cx="6763934" cy="4955042"/>
          </a:xfrm>
          <a:prstGeom prst="roundRect">
            <a:avLst>
              <a:gd name="adj" fmla="val 7389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Definition Language -DDL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CREATE – Used to create the database or its objects (e.g. table, index, function, views, store procedure and triggers).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DROP – Used to delete objects from the database.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ALTER- Used to alter the structure of the database.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TRUNCATE– Used to remove all records from a table, including all spaces allocated for the records.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RENAME – Used to rename an object existing in the database.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Manipulation Language - DML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INSERT – Used to insert data into a table.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UPDATE – Used to update existing data within a table.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DELETE – Used to delete records from a database table.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Query Language - DQL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SELECT – Used to retrieve data from a database.</a:t>
            </a:r>
          </a:p>
        </p:txBody>
      </p:sp>
    </p:spTree>
    <p:extLst>
      <p:ext uri="{BB962C8B-B14F-4D97-AF65-F5344CB8AC3E}">
        <p14:creationId xmlns:p14="http://schemas.microsoft.com/office/powerpoint/2010/main" val="178096696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SQL BASIC STATEMENTS AND OPERATORS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3050753" y="2207858"/>
            <a:ext cx="6090494" cy="2442285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SELECT: Used to read the data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WHERE: Used as a conditional statement to filter out data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examples of operators that can be used along with the WHERE clause are OR, AND, IN, BETWEEN, and LIKE</a:t>
            </a:r>
          </a:p>
        </p:txBody>
      </p:sp>
    </p:spTree>
    <p:extLst>
      <p:ext uri="{BB962C8B-B14F-4D97-AF65-F5344CB8AC3E}">
        <p14:creationId xmlns:p14="http://schemas.microsoft.com/office/powerpoint/2010/main" val="64903595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AGGREGATE AND INBUILT FUNCTIONS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2673293" y="1761770"/>
            <a:ext cx="6845415" cy="3334460"/>
          </a:xfrm>
          <a:prstGeom prst="roundRect">
            <a:avLst>
              <a:gd name="adj" fmla="val 10730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COUNT(): Counts the total number of records specified by the given condition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SUM(): Returns the sum of all the non-NULL values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AVG(): Returns the average of all the non-NULL values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MIN(): Returns the minimum of the specified values (NULL is not included)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MAX(): Returns the maximum of the specified values (NULL is not included)</a:t>
            </a:r>
          </a:p>
        </p:txBody>
      </p:sp>
    </p:spTree>
    <p:extLst>
      <p:ext uri="{BB962C8B-B14F-4D97-AF65-F5344CB8AC3E}">
        <p14:creationId xmlns:p14="http://schemas.microsoft.com/office/powerpoint/2010/main" val="18215438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7"/>
          <p:cNvGraphicFramePr/>
          <p:nvPr>
            <p:extLst>
              <p:ext uri="{D42A27DB-BD31-4B8C-83A1-F6EECF244321}">
                <p14:modId xmlns:p14="http://schemas.microsoft.com/office/powerpoint/2010/main" val="2798892113"/>
              </p:ext>
            </p:extLst>
          </p:nvPr>
        </p:nvGraphicFramePr>
        <p:xfrm>
          <a:off x="994400" y="960280"/>
          <a:ext cx="10203200" cy="5394640"/>
        </p:xfrm>
        <a:graphic>
          <a:graphicData uri="http://schemas.openxmlformats.org/drawingml/2006/table">
            <a:tbl>
              <a:tblPr>
                <a:noFill/>
                <a:tableStyleId>{9315D812-B0B5-4CD4-9DD3-5A3A4F3ED926}</a:tableStyleId>
              </a:tblPr>
              <a:tblGrid>
                <a:gridCol w="209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FUNCTION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EXAMPLE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DESCRIPTION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OUTPUT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UPPER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UPPER(‘upgrad’);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Converts to uppercase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UPGRAD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LOWER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LOWER(‘UPGRAD’)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Converts to Lowercase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upGrad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SUBSTRING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SUBSTRING(‘upgradeability’,1,6)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SUBSTRING(text,start_index,length of substring)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upgrad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SUBSTRING_INDEX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SUBSTRING(‘www.upgrad.com’,’.’,1)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Returns the substring before the mentioned delimiter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www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SUBSTRING_INDEX(‘www.upgrad.com’,’.’,2)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SUBSTRING_INDEX(text,delimiter,occurrence number of delimiter)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www.upgrad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LENGTH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LENGTH(‘upgrad’)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Gives the number of characters in the input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6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REVERSE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REVERSE(‘upgrad’)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Reverse the String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dargpu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WiFi Networking">
            <a:extLst>
              <a:ext uri="{FF2B5EF4-FFF2-40B4-BE49-F238E27FC236}">
                <a16:creationId xmlns:a16="http://schemas.microsoft.com/office/drawing/2014/main" id="{9FD985E1-9E8F-465A-989F-F056618D2AB2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STRING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Fi Networking">
            <a:extLst>
              <a:ext uri="{FF2B5EF4-FFF2-40B4-BE49-F238E27FC236}">
                <a16:creationId xmlns:a16="http://schemas.microsoft.com/office/drawing/2014/main" id="{9FD985E1-9E8F-465A-989F-F056618D2AB2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DATE-TIME FUNCTIONS</a:t>
            </a:r>
          </a:p>
        </p:txBody>
      </p:sp>
      <p:graphicFrame>
        <p:nvGraphicFramePr>
          <p:cNvPr id="5" name="Google Shape;422;p38">
            <a:extLst>
              <a:ext uri="{FF2B5EF4-FFF2-40B4-BE49-F238E27FC236}">
                <a16:creationId xmlns:a16="http://schemas.microsoft.com/office/drawing/2014/main" id="{A9AB165F-4FB2-430A-9864-A84B12335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612362"/>
              </p:ext>
            </p:extLst>
          </p:nvPr>
        </p:nvGraphicFramePr>
        <p:xfrm>
          <a:off x="994400" y="960280"/>
          <a:ext cx="10203201" cy="4906960"/>
        </p:xfrm>
        <a:graphic>
          <a:graphicData uri="http://schemas.openxmlformats.org/drawingml/2006/table">
            <a:tbl>
              <a:tblPr>
                <a:noFill/>
                <a:tableStyleId>{9315D812-B0B5-4CD4-9DD3-5A3A4F3ED926}</a:tableStyleId>
              </a:tblPr>
              <a:tblGrid>
                <a:gridCol w="396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SYNTAX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DESCRIPTION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OUTPUT</a:t>
                      </a:r>
                      <a:endParaRPr sz="1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CURTIME()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Returns the current time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17:11:12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MONTH(‘2020-03-10’)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Returns the month of the date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03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MONTHNAME(‘2020-03-10’)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Returns the name of the month of the given date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March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STR_TO_DATE(‘10,03,2020’,’%d,%m,%y’)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Converts the String to date type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2020-03-10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YEAR(‘2020-03-10’)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Extract the year from the date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2020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SELECT DAYNAME(‘2020-03-10’)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Return the day of the week for the given date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Tuesday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SELECT DAYOFMONTH(‘2020-03’10’)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 panose="020F0502020204030203" pitchFamily="34" charset="0"/>
                        </a:rPr>
                        <a:t>Extract the day of the month from the given date</a:t>
                      </a:r>
                      <a:endParaRPr sz="160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Lato" panose="020F0502020204030203" pitchFamily="34" charset="0"/>
                        </a:rPr>
                        <a:t>10</a:t>
                      </a:r>
                      <a:endParaRPr sz="1600" dirty="0">
                        <a:latin typeface="Lato" panose="020F0502020204030203" pitchFamily="34" charset="0"/>
                      </a:endParaRPr>
                    </a:p>
                  </a:txBody>
                  <a:tcPr marL="121900" marR="121900" marT="121900" marB="1219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3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JOINS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2527272" y="2349843"/>
            <a:ext cx="7137457" cy="2158314"/>
          </a:xfrm>
          <a:prstGeom prst="roundRect">
            <a:avLst>
              <a:gd name="adj" fmla="val 10730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method of linking data between one or more tables based on values of the common column between the tables.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can be used to combine rows from two or more tables</a:t>
            </a: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is used with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18804830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  <p:bldP spid="9" grpI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VENN DIAGRAMS </a:t>
            </a:r>
          </a:p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(Refresher)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7D97A-492E-4C85-96B5-1C8E28B0AF40}"/>
              </a:ext>
            </a:extLst>
          </p:cNvPr>
          <p:cNvGrpSpPr/>
          <p:nvPr/>
        </p:nvGrpSpPr>
        <p:grpSpPr>
          <a:xfrm>
            <a:off x="498726" y="3385993"/>
            <a:ext cx="2183164" cy="1325492"/>
            <a:chOff x="933450" y="2000250"/>
            <a:chExt cx="2667000" cy="16192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9FED15-7DB3-4B88-ACD9-813820F0185D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49CD4-1702-49A7-9513-F2374A161E81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43CB01-9CB9-4D91-B643-7833E0E6C894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18" name="Google Shape;361;p28">
            <a:extLst>
              <a:ext uri="{FF2B5EF4-FFF2-40B4-BE49-F238E27FC236}">
                <a16:creationId xmlns:a16="http://schemas.microsoft.com/office/drawing/2014/main" id="{B188C4FE-70FC-4066-A20B-7ED4909D4672}"/>
              </a:ext>
            </a:extLst>
          </p:cNvPr>
          <p:cNvSpPr txBox="1"/>
          <p:nvPr/>
        </p:nvSpPr>
        <p:spPr>
          <a:xfrm>
            <a:off x="211088" y="2418094"/>
            <a:ext cx="27584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Union</a:t>
            </a:r>
            <a:br>
              <a:rPr lang="en" sz="2000" b="1" dirty="0">
                <a:latin typeface="Lato" panose="020F0502020204030203" pitchFamily="34" charset="0"/>
              </a:rPr>
            </a:br>
            <a:r>
              <a:rPr lang="en" sz="2000" b="1" dirty="0">
                <a:latin typeface="Lato" panose="020F0502020204030203" pitchFamily="34" charset="0"/>
              </a:rPr>
              <a:t>A </a:t>
            </a:r>
            <a:r>
              <a:rPr lang="en" sz="2000" dirty="0">
                <a:latin typeface="Lato" panose="020F0502020204030203" pitchFamily="34" charset="0"/>
              </a:rPr>
              <a:t>U</a:t>
            </a:r>
            <a:r>
              <a:rPr lang="en" sz="2000" b="1" dirty="0">
                <a:latin typeface="Lato" panose="020F0502020204030203" pitchFamily="34" charset="0"/>
              </a:rPr>
              <a:t> B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19" name="Google Shape;361;p28">
            <a:extLst>
              <a:ext uri="{FF2B5EF4-FFF2-40B4-BE49-F238E27FC236}">
                <a16:creationId xmlns:a16="http://schemas.microsoft.com/office/drawing/2014/main" id="{229958BA-D765-413B-9B28-33454A2F9025}"/>
              </a:ext>
            </a:extLst>
          </p:cNvPr>
          <p:cNvSpPr txBox="1"/>
          <p:nvPr/>
        </p:nvSpPr>
        <p:spPr>
          <a:xfrm>
            <a:off x="3214883" y="2418094"/>
            <a:ext cx="27584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Intersection</a:t>
            </a:r>
            <a:br>
              <a:rPr lang="en" sz="2000" b="1" dirty="0">
                <a:latin typeface="Lato" panose="020F0502020204030203" pitchFamily="34" charset="0"/>
              </a:rPr>
            </a:br>
            <a:r>
              <a:rPr lang="en" sz="2000" b="1" dirty="0">
                <a:latin typeface="Lato" panose="020F0502020204030203" pitchFamily="34" charset="0"/>
              </a:rPr>
              <a:t>A </a:t>
            </a:r>
            <a:r>
              <a:rPr lang="en" sz="2000" dirty="0">
                <a:latin typeface="Lato" panose="020F0502020204030203" pitchFamily="34" charset="0"/>
              </a:rPr>
              <a:t>n</a:t>
            </a:r>
            <a:r>
              <a:rPr lang="en" sz="2000" b="1" dirty="0">
                <a:latin typeface="Lato" panose="020F0502020204030203" pitchFamily="34" charset="0"/>
              </a:rPr>
              <a:t> B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20" name="Google Shape;361;p28">
            <a:extLst>
              <a:ext uri="{FF2B5EF4-FFF2-40B4-BE49-F238E27FC236}">
                <a16:creationId xmlns:a16="http://schemas.microsoft.com/office/drawing/2014/main" id="{16E99EC1-6B85-4DE9-AFFE-1985D7597046}"/>
              </a:ext>
            </a:extLst>
          </p:cNvPr>
          <p:cNvSpPr txBox="1"/>
          <p:nvPr/>
        </p:nvSpPr>
        <p:spPr>
          <a:xfrm>
            <a:off x="6218678" y="2418094"/>
            <a:ext cx="27584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Minus</a:t>
            </a:r>
            <a:br>
              <a:rPr lang="en" sz="2000" b="1" dirty="0">
                <a:latin typeface="Lato" panose="020F0502020204030203" pitchFamily="34" charset="0"/>
              </a:rPr>
            </a:br>
            <a:r>
              <a:rPr lang="en" sz="2000" b="1" dirty="0">
                <a:latin typeface="Lato" panose="020F0502020204030203" pitchFamily="34" charset="0"/>
              </a:rPr>
              <a:t>A </a:t>
            </a:r>
            <a:r>
              <a:rPr lang="en" sz="2000" dirty="0">
                <a:latin typeface="Lato" panose="020F0502020204030203" pitchFamily="34" charset="0"/>
              </a:rPr>
              <a:t>-</a:t>
            </a:r>
            <a:r>
              <a:rPr lang="en" sz="2000" b="1" dirty="0">
                <a:latin typeface="Lato" panose="020F0502020204030203" pitchFamily="34" charset="0"/>
              </a:rPr>
              <a:t> B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21" name="Google Shape;361;p28">
            <a:extLst>
              <a:ext uri="{FF2B5EF4-FFF2-40B4-BE49-F238E27FC236}">
                <a16:creationId xmlns:a16="http://schemas.microsoft.com/office/drawing/2014/main" id="{C0A63AE1-A9B5-4FD5-AF09-7858371A48FA}"/>
              </a:ext>
            </a:extLst>
          </p:cNvPr>
          <p:cNvSpPr txBox="1"/>
          <p:nvPr/>
        </p:nvSpPr>
        <p:spPr>
          <a:xfrm>
            <a:off x="9222473" y="2418094"/>
            <a:ext cx="27584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Minus</a:t>
            </a:r>
            <a:br>
              <a:rPr lang="en" sz="2000" b="1" dirty="0">
                <a:latin typeface="Lato" panose="020F0502020204030203" pitchFamily="34" charset="0"/>
              </a:rPr>
            </a:br>
            <a:r>
              <a:rPr lang="en" sz="2000" b="1" dirty="0">
                <a:latin typeface="Lato" panose="020F0502020204030203" pitchFamily="34" charset="0"/>
              </a:rPr>
              <a:t>B </a:t>
            </a:r>
            <a:r>
              <a:rPr lang="en" sz="2000" dirty="0">
                <a:latin typeface="Lato" panose="020F0502020204030203" pitchFamily="34" charset="0"/>
              </a:rPr>
              <a:t>-</a:t>
            </a:r>
            <a:r>
              <a:rPr lang="en" sz="2000" b="1" dirty="0">
                <a:latin typeface="Lato" panose="020F0502020204030203" pitchFamily="34" charset="0"/>
              </a:rPr>
              <a:t> A</a:t>
            </a:r>
            <a:endParaRPr sz="2000" b="1" dirty="0">
              <a:latin typeface="Lato" panose="020F050202020403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9DB38B-8F60-4BC0-A142-A02E9040F412}"/>
              </a:ext>
            </a:extLst>
          </p:cNvPr>
          <p:cNvGrpSpPr/>
          <p:nvPr/>
        </p:nvGrpSpPr>
        <p:grpSpPr>
          <a:xfrm>
            <a:off x="3502521" y="3385993"/>
            <a:ext cx="2183164" cy="1325492"/>
            <a:chOff x="933450" y="2000250"/>
            <a:chExt cx="2667000" cy="161925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FF3EC9-810D-4E18-8EA8-A4CF55D68AA4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DAC75A-33D8-4DBC-BAFE-C6A9E7B0E936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723154-8967-460B-92B9-4D01B620880F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DD7E8-F1A7-451F-80A0-A6B736258B7B}"/>
              </a:ext>
            </a:extLst>
          </p:cNvPr>
          <p:cNvGrpSpPr/>
          <p:nvPr/>
        </p:nvGrpSpPr>
        <p:grpSpPr>
          <a:xfrm>
            <a:off x="6506316" y="3385993"/>
            <a:ext cx="2183164" cy="1325492"/>
            <a:chOff x="933450" y="2000250"/>
            <a:chExt cx="2667000" cy="161925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5C7E6B-4207-4A2E-AAAD-6A986B2FC863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2923B07-4890-4758-B762-C0BB333EF1EF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C9E53A-8D63-4CFA-8FD7-11D382D7DF33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66E6AD-E81A-40E1-BE70-9239C0F99424}"/>
              </a:ext>
            </a:extLst>
          </p:cNvPr>
          <p:cNvGrpSpPr/>
          <p:nvPr/>
        </p:nvGrpSpPr>
        <p:grpSpPr>
          <a:xfrm>
            <a:off x="9510111" y="3385993"/>
            <a:ext cx="2183164" cy="1325492"/>
            <a:chOff x="933450" y="2000250"/>
            <a:chExt cx="2667000" cy="161925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4EAA94-07C1-478B-821B-749221BCA1FF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A2D826-F3A8-4E31-BED4-A6A035371499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B1B1AB-4D4C-4410-A971-AFF478118DE3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1391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JOINS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7D97A-492E-4C85-96B5-1C8E28B0AF40}"/>
              </a:ext>
            </a:extLst>
          </p:cNvPr>
          <p:cNvGrpSpPr/>
          <p:nvPr/>
        </p:nvGrpSpPr>
        <p:grpSpPr>
          <a:xfrm>
            <a:off x="498726" y="3385993"/>
            <a:ext cx="2183164" cy="1325492"/>
            <a:chOff x="933450" y="2000250"/>
            <a:chExt cx="2667000" cy="16192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9FED15-7DB3-4B88-ACD9-813820F0185D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49CD4-1702-49A7-9513-F2374A161E81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Left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IN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43CB01-9CB9-4D91-B643-7833E0E6C894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Right table</a:t>
              </a:r>
            </a:p>
          </p:txBody>
        </p:sp>
      </p:grpSp>
      <p:sp>
        <p:nvSpPr>
          <p:cNvPr id="18" name="Google Shape;361;p28">
            <a:extLst>
              <a:ext uri="{FF2B5EF4-FFF2-40B4-BE49-F238E27FC236}">
                <a16:creationId xmlns:a16="http://schemas.microsoft.com/office/drawing/2014/main" id="{B188C4FE-70FC-4066-A20B-7ED4909D4672}"/>
              </a:ext>
            </a:extLst>
          </p:cNvPr>
          <p:cNvSpPr txBox="1"/>
          <p:nvPr/>
        </p:nvSpPr>
        <p:spPr>
          <a:xfrm>
            <a:off x="211088" y="2571982"/>
            <a:ext cx="27584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Inner join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19" name="Google Shape;361;p28">
            <a:extLst>
              <a:ext uri="{FF2B5EF4-FFF2-40B4-BE49-F238E27FC236}">
                <a16:creationId xmlns:a16="http://schemas.microsoft.com/office/drawing/2014/main" id="{229958BA-D765-413B-9B28-33454A2F9025}"/>
              </a:ext>
            </a:extLst>
          </p:cNvPr>
          <p:cNvSpPr txBox="1"/>
          <p:nvPr/>
        </p:nvSpPr>
        <p:spPr>
          <a:xfrm>
            <a:off x="3214883" y="2571982"/>
            <a:ext cx="27584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Full join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20" name="Google Shape;361;p28">
            <a:extLst>
              <a:ext uri="{FF2B5EF4-FFF2-40B4-BE49-F238E27FC236}">
                <a16:creationId xmlns:a16="http://schemas.microsoft.com/office/drawing/2014/main" id="{16E99EC1-6B85-4DE9-AFFE-1985D7597046}"/>
              </a:ext>
            </a:extLst>
          </p:cNvPr>
          <p:cNvSpPr txBox="1"/>
          <p:nvPr/>
        </p:nvSpPr>
        <p:spPr>
          <a:xfrm>
            <a:off x="6218678" y="2571982"/>
            <a:ext cx="27584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" sz="2000" b="1" dirty="0">
                <a:latin typeface="Lato" panose="020F0502020204030203" pitchFamily="34" charset="0"/>
              </a:rPr>
              <a:t>Left join</a:t>
            </a:r>
            <a:endParaRPr sz="2000" b="1" dirty="0">
              <a:latin typeface="Lato" panose="020F0502020204030203" pitchFamily="34" charset="0"/>
            </a:endParaRPr>
          </a:p>
        </p:txBody>
      </p:sp>
      <p:sp>
        <p:nvSpPr>
          <p:cNvPr id="21" name="Google Shape;361;p28">
            <a:extLst>
              <a:ext uri="{FF2B5EF4-FFF2-40B4-BE49-F238E27FC236}">
                <a16:creationId xmlns:a16="http://schemas.microsoft.com/office/drawing/2014/main" id="{C0A63AE1-A9B5-4FD5-AF09-7858371A48FA}"/>
              </a:ext>
            </a:extLst>
          </p:cNvPr>
          <p:cNvSpPr txBox="1"/>
          <p:nvPr/>
        </p:nvSpPr>
        <p:spPr>
          <a:xfrm>
            <a:off x="9222473" y="2571982"/>
            <a:ext cx="27584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/>
            <a:r>
              <a:rPr lang="en-IN" sz="2000" b="1" dirty="0">
                <a:latin typeface="Lato" panose="020F0502020204030203" pitchFamily="34" charset="0"/>
              </a:rPr>
              <a:t>Right join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9DB38B-8F60-4BC0-A142-A02E9040F412}"/>
              </a:ext>
            </a:extLst>
          </p:cNvPr>
          <p:cNvGrpSpPr/>
          <p:nvPr/>
        </p:nvGrpSpPr>
        <p:grpSpPr>
          <a:xfrm>
            <a:off x="3502521" y="3385993"/>
            <a:ext cx="2183164" cy="1325492"/>
            <a:chOff x="933450" y="2000250"/>
            <a:chExt cx="2667000" cy="161925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FF3EC9-810D-4E18-8EA8-A4CF55D68AA4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DAC75A-33D8-4DBC-BAFE-C6A9E7B0E936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Left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IN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723154-8967-460B-92B9-4D01B620880F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Right table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0DD7E8-F1A7-451F-80A0-A6B736258B7B}"/>
              </a:ext>
            </a:extLst>
          </p:cNvPr>
          <p:cNvGrpSpPr/>
          <p:nvPr/>
        </p:nvGrpSpPr>
        <p:grpSpPr>
          <a:xfrm>
            <a:off x="6506316" y="3385993"/>
            <a:ext cx="2183164" cy="1325492"/>
            <a:chOff x="933450" y="2000250"/>
            <a:chExt cx="2667000" cy="161925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5C7E6B-4207-4A2E-AAAD-6A986B2FC863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2923B07-4890-4758-B762-C0BB333EF1EF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Left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IN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C9E53A-8D63-4CFA-8FD7-11D382D7DF33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Right table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66E6AD-E81A-40E1-BE70-9239C0F99424}"/>
              </a:ext>
            </a:extLst>
          </p:cNvPr>
          <p:cNvGrpSpPr/>
          <p:nvPr/>
        </p:nvGrpSpPr>
        <p:grpSpPr>
          <a:xfrm>
            <a:off x="9510111" y="3385993"/>
            <a:ext cx="2183164" cy="1325492"/>
            <a:chOff x="933450" y="2000250"/>
            <a:chExt cx="2667000" cy="161925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4EAA94-07C1-478B-821B-749221BCA1FF}"/>
                </a:ext>
              </a:extLst>
            </p:cNvPr>
            <p:cNvSpPr/>
            <p:nvPr/>
          </p:nvSpPr>
          <p:spPr>
            <a:xfrm>
              <a:off x="1981200" y="2197272"/>
              <a:ext cx="571500" cy="1225206"/>
            </a:xfrm>
            <a:custGeom>
              <a:avLst/>
              <a:gdLst>
                <a:gd name="connsiteX0" fmla="*/ 285750 w 571500"/>
                <a:gd name="connsiteY0" fmla="*/ 0 h 1225206"/>
                <a:gd name="connsiteX1" fmla="*/ 334366 w 571500"/>
                <a:gd name="connsiteY1" fmla="*/ 40112 h 1225206"/>
                <a:gd name="connsiteX2" fmla="*/ 571500 w 571500"/>
                <a:gd name="connsiteY2" fmla="*/ 612603 h 1225206"/>
                <a:gd name="connsiteX3" fmla="*/ 334366 w 571500"/>
                <a:gd name="connsiteY3" fmla="*/ 1185094 h 1225206"/>
                <a:gd name="connsiteX4" fmla="*/ 285750 w 571500"/>
                <a:gd name="connsiteY4" fmla="*/ 1225206 h 1225206"/>
                <a:gd name="connsiteX5" fmla="*/ 237134 w 571500"/>
                <a:gd name="connsiteY5" fmla="*/ 1185094 h 1225206"/>
                <a:gd name="connsiteX6" fmla="*/ 0 w 571500"/>
                <a:gd name="connsiteY6" fmla="*/ 612603 h 1225206"/>
                <a:gd name="connsiteX7" fmla="*/ 237134 w 571500"/>
                <a:gd name="connsiteY7" fmla="*/ 40112 h 1225206"/>
                <a:gd name="connsiteX8" fmla="*/ 285750 w 571500"/>
                <a:gd name="connsiteY8" fmla="*/ 0 h 122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1225206">
                  <a:moveTo>
                    <a:pt x="285750" y="0"/>
                  </a:moveTo>
                  <a:lnTo>
                    <a:pt x="334366" y="40112"/>
                  </a:lnTo>
                  <a:cubicBezTo>
                    <a:pt x="480880" y="186625"/>
                    <a:pt x="571500" y="389031"/>
                    <a:pt x="571500" y="612603"/>
                  </a:cubicBezTo>
                  <a:cubicBezTo>
                    <a:pt x="571500" y="836175"/>
                    <a:pt x="480880" y="1038581"/>
                    <a:pt x="334366" y="1185094"/>
                  </a:cubicBezTo>
                  <a:lnTo>
                    <a:pt x="285750" y="1225206"/>
                  </a:lnTo>
                  <a:lnTo>
                    <a:pt x="237134" y="1185094"/>
                  </a:lnTo>
                  <a:cubicBezTo>
                    <a:pt x="90620" y="1038581"/>
                    <a:pt x="0" y="836175"/>
                    <a:pt x="0" y="612603"/>
                  </a:cubicBezTo>
                  <a:cubicBezTo>
                    <a:pt x="0" y="389031"/>
                    <a:pt x="90620" y="186625"/>
                    <a:pt x="237134" y="40112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A2D826-F3A8-4E31-BED4-A6A035371499}"/>
                </a:ext>
              </a:extLst>
            </p:cNvPr>
            <p:cNvSpPr/>
            <p:nvPr/>
          </p:nvSpPr>
          <p:spPr>
            <a:xfrm>
              <a:off x="933450" y="2000250"/>
              <a:ext cx="1333500" cy="1619250"/>
            </a:xfrm>
            <a:custGeom>
              <a:avLst/>
              <a:gdLst>
                <a:gd name="connsiteX0" fmla="*/ 809625 w 1333500"/>
                <a:gd name="connsiteY0" fmla="*/ 0 h 1619250"/>
                <a:gd name="connsiteX1" fmla="*/ 1262294 w 1333500"/>
                <a:gd name="connsiteY1" fmla="*/ 138271 h 1619250"/>
                <a:gd name="connsiteX2" fmla="*/ 1333500 w 1333500"/>
                <a:gd name="connsiteY2" fmla="*/ 197022 h 1619250"/>
                <a:gd name="connsiteX3" fmla="*/ 1284884 w 1333500"/>
                <a:gd name="connsiteY3" fmla="*/ 237134 h 1619250"/>
                <a:gd name="connsiteX4" fmla="*/ 1047750 w 1333500"/>
                <a:gd name="connsiteY4" fmla="*/ 809625 h 1619250"/>
                <a:gd name="connsiteX5" fmla="*/ 1284884 w 1333500"/>
                <a:gd name="connsiteY5" fmla="*/ 1382116 h 1619250"/>
                <a:gd name="connsiteX6" fmla="*/ 1333500 w 1333500"/>
                <a:gd name="connsiteY6" fmla="*/ 1422228 h 1619250"/>
                <a:gd name="connsiteX7" fmla="*/ 1262294 w 1333500"/>
                <a:gd name="connsiteY7" fmla="*/ 1480979 h 1619250"/>
                <a:gd name="connsiteX8" fmla="*/ 809625 w 1333500"/>
                <a:gd name="connsiteY8" fmla="*/ 1619250 h 1619250"/>
                <a:gd name="connsiteX9" fmla="*/ 0 w 1333500"/>
                <a:gd name="connsiteY9" fmla="*/ 809625 h 1619250"/>
                <a:gd name="connsiteX10" fmla="*/ 80962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809625" y="0"/>
                  </a:moveTo>
                  <a:cubicBezTo>
                    <a:pt x="977304" y="0"/>
                    <a:pt x="1133077" y="50974"/>
                    <a:pt x="1262294" y="138271"/>
                  </a:cubicBezTo>
                  <a:lnTo>
                    <a:pt x="1333500" y="197022"/>
                  </a:lnTo>
                  <a:lnTo>
                    <a:pt x="1284884" y="237134"/>
                  </a:lnTo>
                  <a:cubicBezTo>
                    <a:pt x="1138370" y="383647"/>
                    <a:pt x="1047750" y="586053"/>
                    <a:pt x="1047750" y="809625"/>
                  </a:cubicBezTo>
                  <a:cubicBezTo>
                    <a:pt x="1047750" y="1033197"/>
                    <a:pt x="1138370" y="1235603"/>
                    <a:pt x="1284884" y="1382116"/>
                  </a:cubicBezTo>
                  <a:lnTo>
                    <a:pt x="1333500" y="1422228"/>
                  </a:lnTo>
                  <a:lnTo>
                    <a:pt x="1262294" y="1480979"/>
                  </a:lnTo>
                  <a:cubicBezTo>
                    <a:pt x="1133077" y="1568276"/>
                    <a:pt x="977304" y="1619250"/>
                    <a:pt x="809625" y="1619250"/>
                  </a:cubicBezTo>
                  <a:cubicBezTo>
                    <a:pt x="362481" y="1619250"/>
                    <a:pt x="0" y="1256769"/>
                    <a:pt x="0" y="809625"/>
                  </a:cubicBezTo>
                  <a:cubicBezTo>
                    <a:pt x="0" y="362481"/>
                    <a:pt x="362481" y="0"/>
                    <a:pt x="8096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Left</a:t>
              </a:r>
              <a:br>
                <a:rPr lang="en-IN" sz="1600" dirty="0">
                  <a:solidFill>
                    <a:schemeClr val="tx1"/>
                  </a:solidFill>
                </a:rPr>
              </a:br>
              <a:r>
                <a:rPr lang="en-IN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B1B1AB-4D4C-4410-A971-AFF478118DE3}"/>
                </a:ext>
              </a:extLst>
            </p:cNvPr>
            <p:cNvSpPr/>
            <p:nvPr/>
          </p:nvSpPr>
          <p:spPr>
            <a:xfrm>
              <a:off x="2266950" y="2000250"/>
              <a:ext cx="1333500" cy="1619250"/>
            </a:xfrm>
            <a:custGeom>
              <a:avLst/>
              <a:gdLst>
                <a:gd name="connsiteX0" fmla="*/ 523875 w 1333500"/>
                <a:gd name="connsiteY0" fmla="*/ 0 h 1619250"/>
                <a:gd name="connsiteX1" fmla="*/ 1333500 w 1333500"/>
                <a:gd name="connsiteY1" fmla="*/ 809625 h 1619250"/>
                <a:gd name="connsiteX2" fmla="*/ 523875 w 1333500"/>
                <a:gd name="connsiteY2" fmla="*/ 1619250 h 1619250"/>
                <a:gd name="connsiteX3" fmla="*/ 71206 w 1333500"/>
                <a:gd name="connsiteY3" fmla="*/ 1480979 h 1619250"/>
                <a:gd name="connsiteX4" fmla="*/ 0 w 1333500"/>
                <a:gd name="connsiteY4" fmla="*/ 1422228 h 1619250"/>
                <a:gd name="connsiteX5" fmla="*/ 48616 w 1333500"/>
                <a:gd name="connsiteY5" fmla="*/ 1382116 h 1619250"/>
                <a:gd name="connsiteX6" fmla="*/ 285750 w 1333500"/>
                <a:gd name="connsiteY6" fmla="*/ 809625 h 1619250"/>
                <a:gd name="connsiteX7" fmla="*/ 48616 w 1333500"/>
                <a:gd name="connsiteY7" fmla="*/ 237134 h 1619250"/>
                <a:gd name="connsiteX8" fmla="*/ 0 w 1333500"/>
                <a:gd name="connsiteY8" fmla="*/ 197022 h 1619250"/>
                <a:gd name="connsiteX9" fmla="*/ 71206 w 1333500"/>
                <a:gd name="connsiteY9" fmla="*/ 138271 h 1619250"/>
                <a:gd name="connsiteX10" fmla="*/ 523875 w 1333500"/>
                <a:gd name="connsiteY10" fmla="*/ 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1619250">
                  <a:moveTo>
                    <a:pt x="523875" y="0"/>
                  </a:moveTo>
                  <a:cubicBezTo>
                    <a:pt x="971019" y="0"/>
                    <a:pt x="1333500" y="362481"/>
                    <a:pt x="1333500" y="809625"/>
                  </a:cubicBezTo>
                  <a:cubicBezTo>
                    <a:pt x="1333500" y="1256769"/>
                    <a:pt x="971019" y="1619250"/>
                    <a:pt x="523875" y="1619250"/>
                  </a:cubicBezTo>
                  <a:cubicBezTo>
                    <a:pt x="356196" y="1619250"/>
                    <a:pt x="200423" y="1568276"/>
                    <a:pt x="71206" y="1480979"/>
                  </a:cubicBezTo>
                  <a:lnTo>
                    <a:pt x="0" y="1422228"/>
                  </a:lnTo>
                  <a:lnTo>
                    <a:pt x="48616" y="1382116"/>
                  </a:lnTo>
                  <a:cubicBezTo>
                    <a:pt x="195130" y="1235603"/>
                    <a:pt x="285750" y="1033197"/>
                    <a:pt x="285750" y="809625"/>
                  </a:cubicBezTo>
                  <a:cubicBezTo>
                    <a:pt x="285750" y="586053"/>
                    <a:pt x="195130" y="383647"/>
                    <a:pt x="48616" y="237134"/>
                  </a:cubicBezTo>
                  <a:lnTo>
                    <a:pt x="0" y="197022"/>
                  </a:lnTo>
                  <a:lnTo>
                    <a:pt x="71206" y="138271"/>
                  </a:lnTo>
                  <a:cubicBezTo>
                    <a:pt x="200423" y="50974"/>
                    <a:pt x="356196" y="0"/>
                    <a:pt x="523875" y="0"/>
                  </a:cubicBezTo>
                  <a:close/>
                </a:path>
              </a:pathLst>
            </a:custGeom>
            <a:solidFill>
              <a:srgbClr val="F4AB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Right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68294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1;p37">
            <a:extLst>
              <a:ext uri="{FF2B5EF4-FFF2-40B4-BE49-F238E27FC236}">
                <a16:creationId xmlns:a16="http://schemas.microsoft.com/office/drawing/2014/main" id="{95EB2928-428C-4052-AD57-88B71DCFF4D3}"/>
              </a:ext>
            </a:extLst>
          </p:cNvPr>
          <p:cNvSpPr txBox="1"/>
          <p:nvPr/>
        </p:nvSpPr>
        <p:spPr>
          <a:xfrm>
            <a:off x="2287743" y="2990435"/>
            <a:ext cx="7616514" cy="87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3" tIns="91423" rIns="91423" bIns="91423" anchor="ctr">
            <a:spAutoFit/>
          </a:bodyPr>
          <a:lstStyle>
            <a:lvl1pPr algn="ctr">
              <a:defRPr sz="4500">
                <a:solidFill>
                  <a:srgbClr val="F4AB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r>
              <a:rPr lang="en-IN" dirty="0">
                <a:solidFill>
                  <a:srgbClr val="5A5A5A"/>
                </a:solidFill>
              </a:rPr>
              <a:t>End of Session 2</a:t>
            </a:r>
            <a:endParaRPr kumimoji="0" lang="en-IN" sz="45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71313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Fi Networking">
            <a:extLst>
              <a:ext uri="{FF2B5EF4-FFF2-40B4-BE49-F238E27FC236}">
                <a16:creationId xmlns:a16="http://schemas.microsoft.com/office/drawing/2014/main" id="{EBE9BD2D-4612-4262-8CBD-5B5902B90884}"/>
              </a:ext>
            </a:extLst>
          </p:cNvPr>
          <p:cNvSpPr txBox="1"/>
          <p:nvPr/>
        </p:nvSpPr>
        <p:spPr>
          <a:xfrm>
            <a:off x="1252221" y="204322"/>
            <a:ext cx="968756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" sz="2800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CASE: RESTAURANT LISTING WEBSITE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AF21D-B8F7-46D5-9B6E-50D03B1B9314}"/>
              </a:ext>
            </a:extLst>
          </p:cNvPr>
          <p:cNvSpPr txBox="1">
            <a:spLocks/>
          </p:cNvSpPr>
          <p:nvPr/>
        </p:nvSpPr>
        <p:spPr>
          <a:xfrm>
            <a:off x="3572852" y="1761491"/>
            <a:ext cx="5447523" cy="3335018"/>
          </a:xfrm>
          <a:prstGeom prst="roundRect">
            <a:avLst>
              <a:gd name="adj" fmla="val 1382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non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Examples of such a website: Zomato,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Swiggy</a:t>
            </a:r>
            <a:endParaRPr lang="en-IN" sz="1800" dirty="0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347463" indent="-347463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Types of data: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User data (Login)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List of cities and localities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Restaurant data (List of restaurants)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Menu at restaurants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Images of food and restaurant</a:t>
            </a:r>
          </a:p>
          <a:p>
            <a:pPr marL="576000" indent="-347472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User reviews</a:t>
            </a:r>
          </a:p>
        </p:txBody>
      </p:sp>
    </p:spTree>
    <p:extLst>
      <p:ext uri="{BB962C8B-B14F-4D97-AF65-F5344CB8AC3E}">
        <p14:creationId xmlns:p14="http://schemas.microsoft.com/office/powerpoint/2010/main" val="269162562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B25836-9E32-4FD9-8682-76F5EF0D6A7D}"/>
              </a:ext>
            </a:extLst>
          </p:cNvPr>
          <p:cNvSpPr txBox="1"/>
          <p:nvPr/>
        </p:nvSpPr>
        <p:spPr>
          <a:xfrm>
            <a:off x="666751" y="2460786"/>
            <a:ext cx="2754991" cy="1936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Data: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User login/signup 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Location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Cuisines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Dishes</a:t>
            </a:r>
          </a:p>
        </p:txBody>
      </p:sp>
      <p:pic>
        <p:nvPicPr>
          <p:cNvPr id="5" name="Google Shape;79;p17">
            <a:extLst>
              <a:ext uri="{FF2B5EF4-FFF2-40B4-BE49-F238E27FC236}">
                <a16:creationId xmlns:a16="http://schemas.microsoft.com/office/drawing/2014/main" id="{7D481B06-F8B0-42AB-894F-E4CEF5C7E6C0}"/>
              </a:ext>
            </a:extLst>
          </p:cNvPr>
          <p:cNvPicPr preferRelativeResize="0"/>
          <p:nvPr/>
        </p:nvPicPr>
        <p:blipFill rotWithShape="1">
          <a:blip r:embed="rId2"/>
          <a:srcRect b="41469"/>
          <a:stretch/>
        </p:blipFill>
        <p:spPr>
          <a:xfrm>
            <a:off x="3784194" y="1304251"/>
            <a:ext cx="7741056" cy="4249498"/>
          </a:xfrm>
          <a:prstGeom prst="roundRect">
            <a:avLst>
              <a:gd name="adj" fmla="val 8248"/>
            </a:avLst>
          </a:prstGeom>
          <a:noFill/>
          <a:ln w="28575">
            <a:solidFill>
              <a:srgbClr val="5A5A5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43C6F-F1C7-42FB-B09B-7072336AF244}"/>
              </a:ext>
            </a:extLst>
          </p:cNvPr>
          <p:cNvSpPr txBox="1"/>
          <p:nvPr/>
        </p:nvSpPr>
        <p:spPr>
          <a:xfrm>
            <a:off x="3784194" y="5818870"/>
            <a:ext cx="195453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</a:pPr>
            <a:r>
              <a:rPr lang="en-IN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Source: Zomato website</a:t>
            </a:r>
          </a:p>
        </p:txBody>
      </p:sp>
    </p:spTree>
    <p:extLst>
      <p:ext uri="{BB962C8B-B14F-4D97-AF65-F5344CB8AC3E}">
        <p14:creationId xmlns:p14="http://schemas.microsoft.com/office/powerpoint/2010/main" val="16264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 uiExpand="1" build="allAtOnce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B25836-9E32-4FD9-8682-76F5EF0D6A7D}"/>
              </a:ext>
            </a:extLst>
          </p:cNvPr>
          <p:cNvSpPr txBox="1"/>
          <p:nvPr/>
        </p:nvSpPr>
        <p:spPr>
          <a:xfrm>
            <a:off x="666751" y="1869613"/>
            <a:ext cx="4623005" cy="35907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Data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List of restaurants in Saket, New Delhi</a:t>
            </a:r>
          </a:p>
          <a:p>
            <a:pPr marL="347463" indent="-347463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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Restaurant details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Name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Cuisines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Average rate per person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Rating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Food images</a:t>
            </a:r>
          </a:p>
          <a:p>
            <a:pPr marL="576000" indent="-347472" hangingPunct="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  <a:buFont typeface="Wingdings" panose="05000000000000000000" pitchFamily="2" charset="2"/>
              <a:buChar char="l"/>
            </a:pPr>
            <a:r>
              <a: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Estimated time of Arrival(ETA)</a:t>
            </a:r>
          </a:p>
        </p:txBody>
      </p:sp>
      <p:sp>
        <p:nvSpPr>
          <p:cNvPr id="4" name="WiFi Networking">
            <a:extLst>
              <a:ext uri="{FF2B5EF4-FFF2-40B4-BE49-F238E27FC236}">
                <a16:creationId xmlns:a16="http://schemas.microsoft.com/office/drawing/2014/main" id="{DCE30AAB-D1AC-49EC-87D4-996C2FE7DE16}"/>
              </a:ext>
            </a:extLst>
          </p:cNvPr>
          <p:cNvSpPr txBox="1"/>
          <p:nvPr/>
        </p:nvSpPr>
        <p:spPr>
          <a:xfrm>
            <a:off x="1252221" y="204322"/>
            <a:ext cx="96875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IN" dirty="0"/>
              <a:t>LIST OF RESTAURANTS IN SAKET, NEW DELHI ON ZOMATO</a:t>
            </a:r>
          </a:p>
        </p:txBody>
      </p:sp>
      <p:pic>
        <p:nvPicPr>
          <p:cNvPr id="7" name="Google Shape;85;p18">
            <a:extLst>
              <a:ext uri="{FF2B5EF4-FFF2-40B4-BE49-F238E27FC236}">
                <a16:creationId xmlns:a16="http://schemas.microsoft.com/office/drawing/2014/main" id="{9E6D7374-6A72-4C06-A469-41DACCA0E852}"/>
              </a:ext>
            </a:extLst>
          </p:cNvPr>
          <p:cNvPicPr preferRelativeResize="0"/>
          <p:nvPr/>
        </p:nvPicPr>
        <p:blipFill rotWithShape="1">
          <a:blip r:embed="rId2"/>
          <a:srcRect t="2846" r="999"/>
          <a:stretch/>
        </p:blipFill>
        <p:spPr>
          <a:xfrm>
            <a:off x="5633983" y="984759"/>
            <a:ext cx="6053500" cy="5360435"/>
          </a:xfrm>
          <a:prstGeom prst="roundRect">
            <a:avLst>
              <a:gd name="adj" fmla="val 8248"/>
            </a:avLst>
          </a:prstGeom>
          <a:noFill/>
          <a:ln w="28575">
            <a:solidFill>
              <a:srgbClr val="5A5A5A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B9A4E-4E79-4E59-8847-61BB8452429D}"/>
              </a:ext>
            </a:extLst>
          </p:cNvPr>
          <p:cNvSpPr txBox="1"/>
          <p:nvPr/>
        </p:nvSpPr>
        <p:spPr>
          <a:xfrm>
            <a:off x="5633983" y="6477550"/>
            <a:ext cx="2754991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SzPct val="100000"/>
            </a:pPr>
            <a:r>
              <a:rPr lang="en-IN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Source: Zomato website</a:t>
            </a:r>
          </a:p>
        </p:txBody>
      </p:sp>
    </p:spTree>
    <p:extLst>
      <p:ext uri="{BB962C8B-B14F-4D97-AF65-F5344CB8AC3E}">
        <p14:creationId xmlns:p14="http://schemas.microsoft.com/office/powerpoint/2010/main" val="319771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 uiExpand="1" build="allAtOnce"/>
      <p:bldP spid="4" grpId="0" animBg="1"/>
      <p:bldP spid="4" grpId="1" animBg="1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vel 1 Line">
            <a:extLst>
              <a:ext uri="{FF2B5EF4-FFF2-40B4-BE49-F238E27FC236}">
                <a16:creationId xmlns:a16="http://schemas.microsoft.com/office/drawing/2014/main" id="{DC839AFB-5CCC-47B0-8948-62F097711F6C}"/>
              </a:ext>
            </a:extLst>
          </p:cNvPr>
          <p:cNvSpPr/>
          <p:nvPr/>
        </p:nvSpPr>
        <p:spPr>
          <a:xfrm>
            <a:off x="6074518" y="2769027"/>
            <a:ext cx="6409" cy="839504"/>
          </a:xfrm>
          <a:custGeom>
            <a:avLst/>
            <a:gdLst>
              <a:gd name="connsiteX0" fmla="*/ 0 w 0"/>
              <a:gd name="connsiteY0" fmla="*/ 0 h 868489"/>
              <a:gd name="connsiteX1" fmla="*/ 0 w 0"/>
              <a:gd name="connsiteY1" fmla="*/ 868489 h 8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68489">
                <a:moveTo>
                  <a:pt x="0" y="0"/>
                </a:moveTo>
                <a:lnTo>
                  <a:pt x="0" y="868489"/>
                </a:lnTo>
              </a:path>
            </a:pathLst>
          </a:custGeom>
          <a:ln w="19889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1B4985D-E196-4BA5-995E-80297A50E207}"/>
              </a:ext>
            </a:extLst>
          </p:cNvPr>
          <p:cNvSpPr/>
          <p:nvPr/>
        </p:nvSpPr>
        <p:spPr>
          <a:xfrm>
            <a:off x="6080124" y="3636588"/>
            <a:ext cx="3270896" cy="68209"/>
          </a:xfrm>
          <a:custGeom>
            <a:avLst/>
            <a:gdLst>
              <a:gd name="connsiteX0" fmla="*/ 6665491 w 6662838"/>
              <a:gd name="connsiteY0" fmla="*/ 0 h 0"/>
              <a:gd name="connsiteX1" fmla="*/ 0 w 66628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2838">
                <a:moveTo>
                  <a:pt x="6665491" y="0"/>
                </a:moveTo>
                <a:lnTo>
                  <a:pt x="0" y="0"/>
                </a:lnTo>
              </a:path>
            </a:pathLst>
          </a:custGeom>
          <a:ln w="19889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9404FF-D285-4CE6-9244-AFE617278384}"/>
              </a:ext>
            </a:extLst>
          </p:cNvPr>
          <p:cNvSpPr/>
          <p:nvPr/>
        </p:nvSpPr>
        <p:spPr>
          <a:xfrm>
            <a:off x="2904203" y="3636589"/>
            <a:ext cx="3176724" cy="46996"/>
          </a:xfrm>
          <a:custGeom>
            <a:avLst/>
            <a:gdLst>
              <a:gd name="connsiteX0" fmla="*/ 6665491 w 6662838"/>
              <a:gd name="connsiteY0" fmla="*/ 0 h 0"/>
              <a:gd name="connsiteX1" fmla="*/ 0 w 66628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2838">
                <a:moveTo>
                  <a:pt x="6665491" y="0"/>
                </a:moveTo>
                <a:lnTo>
                  <a:pt x="0" y="0"/>
                </a:lnTo>
              </a:path>
            </a:pathLst>
          </a:custGeom>
          <a:ln w="19889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7B54D5-5235-4842-82C3-6E90AA7059C8}"/>
              </a:ext>
            </a:extLst>
          </p:cNvPr>
          <p:cNvSpPr/>
          <p:nvPr/>
        </p:nvSpPr>
        <p:spPr>
          <a:xfrm>
            <a:off x="2901512" y="3653518"/>
            <a:ext cx="6409" cy="378098"/>
          </a:xfrm>
          <a:custGeom>
            <a:avLst/>
            <a:gdLst>
              <a:gd name="connsiteX0" fmla="*/ 0 w 0"/>
              <a:gd name="connsiteY0" fmla="*/ 0 h 391151"/>
              <a:gd name="connsiteX1" fmla="*/ 0 w 0"/>
              <a:gd name="connsiteY1" fmla="*/ 395859 h 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91151">
                <a:moveTo>
                  <a:pt x="0" y="0"/>
                </a:moveTo>
                <a:lnTo>
                  <a:pt x="0" y="395859"/>
                </a:lnTo>
              </a:path>
            </a:pathLst>
          </a:custGeom>
          <a:ln w="19889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67EF76-E08F-445A-B3C9-F061530A575E}"/>
              </a:ext>
            </a:extLst>
          </p:cNvPr>
          <p:cNvSpPr/>
          <p:nvPr/>
        </p:nvSpPr>
        <p:spPr>
          <a:xfrm>
            <a:off x="9344611" y="3653518"/>
            <a:ext cx="6409" cy="378098"/>
          </a:xfrm>
          <a:custGeom>
            <a:avLst/>
            <a:gdLst>
              <a:gd name="connsiteX0" fmla="*/ 0 w 0"/>
              <a:gd name="connsiteY0" fmla="*/ 0 h 391151"/>
              <a:gd name="connsiteX1" fmla="*/ 0 w 0"/>
              <a:gd name="connsiteY1" fmla="*/ 395859 h 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91151">
                <a:moveTo>
                  <a:pt x="0" y="0"/>
                </a:moveTo>
                <a:lnTo>
                  <a:pt x="0" y="395859"/>
                </a:lnTo>
              </a:path>
            </a:pathLst>
          </a:custGeom>
          <a:ln w="19889" cap="flat">
            <a:solidFill>
              <a:srgbClr val="333333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7605AE-95CE-4711-9F5B-5D5209DC7FEC}"/>
              </a:ext>
            </a:extLst>
          </p:cNvPr>
          <p:cNvSpPr/>
          <p:nvPr/>
        </p:nvSpPr>
        <p:spPr>
          <a:xfrm>
            <a:off x="6021007" y="3579052"/>
            <a:ext cx="108944" cy="108944"/>
          </a:xfrm>
          <a:custGeom>
            <a:avLst/>
            <a:gdLst>
              <a:gd name="connsiteX0" fmla="*/ 115489 w 112704"/>
              <a:gd name="connsiteY0" fmla="*/ 57745 h 112704"/>
              <a:gd name="connsiteX1" fmla="*/ 57745 w 112704"/>
              <a:gd name="connsiteY1" fmla="*/ 115489 h 112704"/>
              <a:gd name="connsiteX2" fmla="*/ 0 w 112704"/>
              <a:gd name="connsiteY2" fmla="*/ 57745 h 112704"/>
              <a:gd name="connsiteX3" fmla="*/ 57745 w 112704"/>
              <a:gd name="connsiteY3" fmla="*/ 0 h 112704"/>
              <a:gd name="connsiteX4" fmla="*/ 115489 w 112704"/>
              <a:gd name="connsiteY4" fmla="*/ 57745 h 11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04" h="112704">
                <a:moveTo>
                  <a:pt x="115489" y="57745"/>
                </a:moveTo>
                <a:cubicBezTo>
                  <a:pt x="115489" y="89636"/>
                  <a:pt x="89636" y="115489"/>
                  <a:pt x="57745" y="115489"/>
                </a:cubicBezTo>
                <a:cubicBezTo>
                  <a:pt x="25853" y="115489"/>
                  <a:pt x="0" y="89636"/>
                  <a:pt x="0" y="57745"/>
                </a:cubicBezTo>
                <a:cubicBezTo>
                  <a:pt x="0" y="25853"/>
                  <a:pt x="25853" y="0"/>
                  <a:pt x="57745" y="0"/>
                </a:cubicBezTo>
                <a:cubicBezTo>
                  <a:pt x="89636" y="0"/>
                  <a:pt x="115489" y="25853"/>
                  <a:pt x="115489" y="57745"/>
                </a:cubicBezTo>
                <a:close/>
              </a:path>
            </a:pathLst>
          </a:custGeom>
          <a:solidFill>
            <a:srgbClr val="333333"/>
          </a:solidFill>
          <a:ln w="6630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760F7D8-263B-4EFB-B3E6-1A4F49EA7160}"/>
              </a:ext>
            </a:extLst>
          </p:cNvPr>
          <p:cNvSpPr/>
          <p:nvPr/>
        </p:nvSpPr>
        <p:spPr>
          <a:xfrm>
            <a:off x="9286102" y="3579052"/>
            <a:ext cx="108944" cy="108944"/>
          </a:xfrm>
          <a:custGeom>
            <a:avLst/>
            <a:gdLst>
              <a:gd name="connsiteX0" fmla="*/ 115489 w 112704"/>
              <a:gd name="connsiteY0" fmla="*/ 57745 h 112704"/>
              <a:gd name="connsiteX1" fmla="*/ 57745 w 112704"/>
              <a:gd name="connsiteY1" fmla="*/ 115489 h 112704"/>
              <a:gd name="connsiteX2" fmla="*/ 1 w 112704"/>
              <a:gd name="connsiteY2" fmla="*/ 57745 h 112704"/>
              <a:gd name="connsiteX3" fmla="*/ 57745 w 112704"/>
              <a:gd name="connsiteY3" fmla="*/ 0 h 112704"/>
              <a:gd name="connsiteX4" fmla="*/ 115489 w 112704"/>
              <a:gd name="connsiteY4" fmla="*/ 57745 h 11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04" h="112704">
                <a:moveTo>
                  <a:pt x="115489" y="57745"/>
                </a:moveTo>
                <a:cubicBezTo>
                  <a:pt x="115489" y="89636"/>
                  <a:pt x="89636" y="115489"/>
                  <a:pt x="57745" y="115489"/>
                </a:cubicBezTo>
                <a:cubicBezTo>
                  <a:pt x="25853" y="115489"/>
                  <a:pt x="1" y="89636"/>
                  <a:pt x="1" y="57745"/>
                </a:cubicBezTo>
                <a:cubicBezTo>
                  <a:pt x="1" y="25853"/>
                  <a:pt x="25854" y="0"/>
                  <a:pt x="57745" y="0"/>
                </a:cubicBezTo>
                <a:cubicBezTo>
                  <a:pt x="89637" y="0"/>
                  <a:pt x="115489" y="25853"/>
                  <a:pt x="115489" y="57745"/>
                </a:cubicBezTo>
                <a:close/>
              </a:path>
            </a:pathLst>
          </a:custGeom>
          <a:solidFill>
            <a:srgbClr val="333333"/>
          </a:solidFill>
          <a:ln w="6630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46DDDB-8D65-4603-95BE-2A23DCB1E600}"/>
              </a:ext>
            </a:extLst>
          </p:cNvPr>
          <p:cNvSpPr/>
          <p:nvPr/>
        </p:nvSpPr>
        <p:spPr>
          <a:xfrm>
            <a:off x="2843067" y="3579052"/>
            <a:ext cx="108944" cy="108944"/>
          </a:xfrm>
          <a:custGeom>
            <a:avLst/>
            <a:gdLst>
              <a:gd name="connsiteX0" fmla="*/ 115489 w 112704"/>
              <a:gd name="connsiteY0" fmla="*/ 57745 h 112704"/>
              <a:gd name="connsiteX1" fmla="*/ 57745 w 112704"/>
              <a:gd name="connsiteY1" fmla="*/ 115489 h 112704"/>
              <a:gd name="connsiteX2" fmla="*/ 0 w 112704"/>
              <a:gd name="connsiteY2" fmla="*/ 57745 h 112704"/>
              <a:gd name="connsiteX3" fmla="*/ 57745 w 112704"/>
              <a:gd name="connsiteY3" fmla="*/ 0 h 112704"/>
              <a:gd name="connsiteX4" fmla="*/ 115489 w 112704"/>
              <a:gd name="connsiteY4" fmla="*/ 57745 h 11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04" h="112704">
                <a:moveTo>
                  <a:pt x="115489" y="57745"/>
                </a:moveTo>
                <a:cubicBezTo>
                  <a:pt x="115489" y="89636"/>
                  <a:pt x="89636" y="115489"/>
                  <a:pt x="57745" y="115489"/>
                </a:cubicBezTo>
                <a:cubicBezTo>
                  <a:pt x="25853" y="115489"/>
                  <a:pt x="0" y="89636"/>
                  <a:pt x="0" y="57745"/>
                </a:cubicBezTo>
                <a:cubicBezTo>
                  <a:pt x="0" y="25853"/>
                  <a:pt x="25853" y="0"/>
                  <a:pt x="57745" y="0"/>
                </a:cubicBezTo>
                <a:cubicBezTo>
                  <a:pt x="89636" y="0"/>
                  <a:pt x="115489" y="25853"/>
                  <a:pt x="115489" y="57745"/>
                </a:cubicBezTo>
                <a:close/>
              </a:path>
            </a:pathLst>
          </a:custGeom>
          <a:solidFill>
            <a:srgbClr val="333333"/>
          </a:solidFill>
          <a:ln w="6630" cap="flat">
            <a:solidFill>
              <a:srgbClr val="5A5A5A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7" name="Level 2.3">
            <a:extLst>
              <a:ext uri="{FF2B5EF4-FFF2-40B4-BE49-F238E27FC236}">
                <a16:creationId xmlns:a16="http://schemas.microsoft.com/office/drawing/2014/main" id="{988868D7-E837-499D-AD52-3D9398689413}"/>
              </a:ext>
            </a:extLst>
          </p:cNvPr>
          <p:cNvGrpSpPr/>
          <p:nvPr/>
        </p:nvGrpSpPr>
        <p:grpSpPr>
          <a:xfrm>
            <a:off x="8257486" y="4033731"/>
            <a:ext cx="2178867" cy="602393"/>
            <a:chOff x="8244234" y="2515257"/>
            <a:chExt cx="2178867" cy="602393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8C9E663-E82F-4228-8A3D-A132DF19D203}"/>
                </a:ext>
              </a:extLst>
            </p:cNvPr>
            <p:cNvSpPr/>
            <p:nvPr/>
          </p:nvSpPr>
          <p:spPr>
            <a:xfrm>
              <a:off x="8244234" y="2515257"/>
              <a:ext cx="2178867" cy="602393"/>
            </a:xfrm>
            <a:custGeom>
              <a:avLst/>
              <a:gdLst>
                <a:gd name="connsiteX0" fmla="*/ 2222140 w 2254094"/>
                <a:gd name="connsiteY0" fmla="*/ 628030 h 623190"/>
                <a:gd name="connsiteX1" fmla="*/ 35270 w 2254094"/>
                <a:gd name="connsiteY1" fmla="*/ 628030 h 623190"/>
                <a:gd name="connsiteX2" fmla="*/ 0 w 2254094"/>
                <a:gd name="connsiteY2" fmla="*/ 592761 h 623190"/>
                <a:gd name="connsiteX3" fmla="*/ 0 w 2254094"/>
                <a:gd name="connsiteY3" fmla="*/ 35270 h 623190"/>
                <a:gd name="connsiteX4" fmla="*/ 35270 w 2254094"/>
                <a:gd name="connsiteY4" fmla="*/ 0 h 623190"/>
                <a:gd name="connsiteX5" fmla="*/ 2222140 w 2254094"/>
                <a:gd name="connsiteY5" fmla="*/ 0 h 623190"/>
                <a:gd name="connsiteX6" fmla="*/ 2257410 w 2254094"/>
                <a:gd name="connsiteY6" fmla="*/ 35270 h 623190"/>
                <a:gd name="connsiteX7" fmla="*/ 2257410 w 2254094"/>
                <a:gd name="connsiteY7" fmla="*/ 592761 h 623190"/>
                <a:gd name="connsiteX8" fmla="*/ 2222140 w 2254094"/>
                <a:gd name="connsiteY8" fmla="*/ 628030 h 62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094" h="623190">
                  <a:moveTo>
                    <a:pt x="2222140" y="628030"/>
                  </a:moveTo>
                  <a:lnTo>
                    <a:pt x="35270" y="628030"/>
                  </a:lnTo>
                  <a:cubicBezTo>
                    <a:pt x="15779" y="628030"/>
                    <a:pt x="0" y="612252"/>
                    <a:pt x="0" y="592761"/>
                  </a:cubicBezTo>
                  <a:lnTo>
                    <a:pt x="0" y="35270"/>
                  </a:lnTo>
                  <a:cubicBezTo>
                    <a:pt x="0" y="15778"/>
                    <a:pt x="15779" y="0"/>
                    <a:pt x="35270" y="0"/>
                  </a:cubicBezTo>
                  <a:lnTo>
                    <a:pt x="2222140" y="0"/>
                  </a:lnTo>
                  <a:cubicBezTo>
                    <a:pt x="2241631" y="0"/>
                    <a:pt x="2257410" y="15778"/>
                    <a:pt x="2257410" y="35270"/>
                  </a:cubicBezTo>
                  <a:lnTo>
                    <a:pt x="2257410" y="592761"/>
                  </a:lnTo>
                  <a:cubicBezTo>
                    <a:pt x="2257343" y="612252"/>
                    <a:pt x="2241565" y="628030"/>
                    <a:pt x="2222140" y="628030"/>
                  </a:cubicBezTo>
                  <a:close/>
                </a:path>
              </a:pathLst>
            </a:custGeom>
            <a:solidFill>
              <a:srgbClr val="F4F4F4"/>
            </a:solidFill>
            <a:ln w="19889" cap="flat">
              <a:solidFill>
                <a:srgbClr val="4890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9" name="Yellow P1">
              <a:extLst>
                <a:ext uri="{FF2B5EF4-FFF2-40B4-BE49-F238E27FC236}">
                  <a16:creationId xmlns:a16="http://schemas.microsoft.com/office/drawing/2014/main" id="{3358DB25-DA63-4F39-A2DC-6AF64F74D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3561" y="2616398"/>
              <a:ext cx="15802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spAutoFit/>
            </a:bodyPr>
            <a:lstStyle/>
            <a:p>
              <a:pPr algn="ctr"/>
              <a:r>
                <a:rPr lang="en-IN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Query</a:t>
              </a:r>
            </a:p>
          </p:txBody>
        </p:sp>
      </p:grpSp>
      <p:grpSp>
        <p:nvGrpSpPr>
          <p:cNvPr id="93" name="Level 2.1">
            <a:extLst>
              <a:ext uri="{FF2B5EF4-FFF2-40B4-BE49-F238E27FC236}">
                <a16:creationId xmlns:a16="http://schemas.microsoft.com/office/drawing/2014/main" id="{E0938674-2D53-4F99-9CF4-E5CE29468944}"/>
              </a:ext>
            </a:extLst>
          </p:cNvPr>
          <p:cNvGrpSpPr/>
          <p:nvPr/>
        </p:nvGrpSpPr>
        <p:grpSpPr>
          <a:xfrm>
            <a:off x="1809836" y="4033731"/>
            <a:ext cx="2178867" cy="602393"/>
            <a:chOff x="1796584" y="2515257"/>
            <a:chExt cx="2178867" cy="602393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A0C81E4-99BE-4503-BC47-51547AD0C060}"/>
                </a:ext>
              </a:extLst>
            </p:cNvPr>
            <p:cNvSpPr/>
            <p:nvPr/>
          </p:nvSpPr>
          <p:spPr>
            <a:xfrm>
              <a:off x="1796584" y="2515257"/>
              <a:ext cx="2178867" cy="602393"/>
            </a:xfrm>
            <a:custGeom>
              <a:avLst/>
              <a:gdLst>
                <a:gd name="connsiteX0" fmla="*/ 2222140 w 2254094"/>
                <a:gd name="connsiteY0" fmla="*/ 628030 h 623190"/>
                <a:gd name="connsiteX1" fmla="*/ 35270 w 2254094"/>
                <a:gd name="connsiteY1" fmla="*/ 628030 h 623190"/>
                <a:gd name="connsiteX2" fmla="*/ 0 w 2254094"/>
                <a:gd name="connsiteY2" fmla="*/ 592761 h 623190"/>
                <a:gd name="connsiteX3" fmla="*/ 0 w 2254094"/>
                <a:gd name="connsiteY3" fmla="*/ 35270 h 623190"/>
                <a:gd name="connsiteX4" fmla="*/ 35270 w 2254094"/>
                <a:gd name="connsiteY4" fmla="*/ 0 h 623190"/>
                <a:gd name="connsiteX5" fmla="*/ 2222140 w 2254094"/>
                <a:gd name="connsiteY5" fmla="*/ 0 h 623190"/>
                <a:gd name="connsiteX6" fmla="*/ 2257409 w 2254094"/>
                <a:gd name="connsiteY6" fmla="*/ 35270 h 623190"/>
                <a:gd name="connsiteX7" fmla="*/ 2257409 w 2254094"/>
                <a:gd name="connsiteY7" fmla="*/ 592761 h 623190"/>
                <a:gd name="connsiteX8" fmla="*/ 2222140 w 2254094"/>
                <a:gd name="connsiteY8" fmla="*/ 628030 h 62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094" h="623190">
                  <a:moveTo>
                    <a:pt x="2222140" y="628030"/>
                  </a:moveTo>
                  <a:lnTo>
                    <a:pt x="35270" y="628030"/>
                  </a:lnTo>
                  <a:cubicBezTo>
                    <a:pt x="15779" y="628030"/>
                    <a:pt x="0" y="612252"/>
                    <a:pt x="0" y="592761"/>
                  </a:cubicBezTo>
                  <a:lnTo>
                    <a:pt x="0" y="35270"/>
                  </a:lnTo>
                  <a:cubicBezTo>
                    <a:pt x="0" y="15778"/>
                    <a:pt x="15779" y="0"/>
                    <a:pt x="35270" y="0"/>
                  </a:cubicBezTo>
                  <a:lnTo>
                    <a:pt x="2222140" y="0"/>
                  </a:lnTo>
                  <a:cubicBezTo>
                    <a:pt x="2241631" y="0"/>
                    <a:pt x="2257409" y="15778"/>
                    <a:pt x="2257409" y="35270"/>
                  </a:cubicBezTo>
                  <a:lnTo>
                    <a:pt x="2257409" y="592761"/>
                  </a:lnTo>
                  <a:cubicBezTo>
                    <a:pt x="2257409" y="612252"/>
                    <a:pt x="2241631" y="628030"/>
                    <a:pt x="2222140" y="628030"/>
                  </a:cubicBezTo>
                  <a:close/>
                </a:path>
              </a:pathLst>
            </a:custGeom>
            <a:solidFill>
              <a:srgbClr val="F4F4F4"/>
            </a:solidFill>
            <a:ln w="19889" cap="flat">
              <a:solidFill>
                <a:srgbClr val="4890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5" name="Yellow P1">
              <a:extLst>
                <a:ext uri="{FF2B5EF4-FFF2-40B4-BE49-F238E27FC236}">
                  <a16:creationId xmlns:a16="http://schemas.microsoft.com/office/drawing/2014/main" id="{98408D41-D594-4603-AAFC-D35E612CD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739" y="2616398"/>
              <a:ext cx="143655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spAutoFit/>
            </a:bodyPr>
            <a:lstStyle/>
            <a:p>
              <a:pPr algn="ctr"/>
              <a:r>
                <a:rPr lang="en-IN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Storage</a:t>
              </a:r>
            </a:p>
          </p:txBody>
        </p:sp>
      </p:grpSp>
      <p:grpSp>
        <p:nvGrpSpPr>
          <p:cNvPr id="96" name="Level 1">
            <a:extLst>
              <a:ext uri="{FF2B5EF4-FFF2-40B4-BE49-F238E27FC236}">
                <a16:creationId xmlns:a16="http://schemas.microsoft.com/office/drawing/2014/main" id="{75DDF66A-D835-461C-960C-99D8A9FA8D1D}"/>
              </a:ext>
            </a:extLst>
          </p:cNvPr>
          <p:cNvGrpSpPr/>
          <p:nvPr/>
        </p:nvGrpSpPr>
        <p:grpSpPr>
          <a:xfrm>
            <a:off x="4927473" y="2221876"/>
            <a:ext cx="2242951" cy="538308"/>
            <a:chOff x="4914221" y="703402"/>
            <a:chExt cx="2242951" cy="53830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DF731FA-3430-4148-A2B7-F651798CD9D4}"/>
                </a:ext>
              </a:extLst>
            </p:cNvPr>
            <p:cNvSpPr/>
            <p:nvPr/>
          </p:nvSpPr>
          <p:spPr>
            <a:xfrm>
              <a:off x="4914221" y="703402"/>
              <a:ext cx="2242951" cy="538308"/>
            </a:xfrm>
            <a:custGeom>
              <a:avLst/>
              <a:gdLst>
                <a:gd name="connsiteX0" fmla="*/ 2271530 w 2320391"/>
                <a:gd name="connsiteY0" fmla="*/ 559678 h 556893"/>
                <a:gd name="connsiteX1" fmla="*/ 83003 w 2320391"/>
                <a:gd name="connsiteY1" fmla="*/ 559678 h 556893"/>
                <a:gd name="connsiteX2" fmla="*/ 0 w 2320391"/>
                <a:gd name="connsiteY2" fmla="*/ 529712 h 556893"/>
                <a:gd name="connsiteX3" fmla="*/ 0 w 2320391"/>
                <a:gd name="connsiteY3" fmla="*/ 29966 h 556893"/>
                <a:gd name="connsiteX4" fmla="*/ 29966 w 2320391"/>
                <a:gd name="connsiteY4" fmla="*/ 0 h 556893"/>
                <a:gd name="connsiteX5" fmla="*/ 2293475 w 2320391"/>
                <a:gd name="connsiteY5" fmla="*/ 0 h 556893"/>
                <a:gd name="connsiteX6" fmla="*/ 2323441 w 2320391"/>
                <a:gd name="connsiteY6" fmla="*/ 29966 h 556893"/>
                <a:gd name="connsiteX7" fmla="*/ 2323441 w 2320391"/>
                <a:gd name="connsiteY7" fmla="*/ 529646 h 556893"/>
                <a:gd name="connsiteX8" fmla="*/ 2271530 w 2320391"/>
                <a:gd name="connsiteY8" fmla="*/ 559678 h 5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0391" h="556893">
                  <a:moveTo>
                    <a:pt x="2271530" y="559678"/>
                  </a:moveTo>
                  <a:lnTo>
                    <a:pt x="83003" y="559678"/>
                  </a:lnTo>
                  <a:cubicBezTo>
                    <a:pt x="13392" y="559678"/>
                    <a:pt x="0" y="546220"/>
                    <a:pt x="0" y="529712"/>
                  </a:cubicBezTo>
                  <a:lnTo>
                    <a:pt x="0" y="29966"/>
                  </a:lnTo>
                  <a:cubicBezTo>
                    <a:pt x="0" y="13392"/>
                    <a:pt x="13458" y="0"/>
                    <a:pt x="29966" y="0"/>
                  </a:cubicBezTo>
                  <a:lnTo>
                    <a:pt x="2293475" y="0"/>
                  </a:lnTo>
                  <a:cubicBezTo>
                    <a:pt x="2310049" y="0"/>
                    <a:pt x="2323441" y="13458"/>
                    <a:pt x="2323441" y="29966"/>
                  </a:cubicBezTo>
                  <a:lnTo>
                    <a:pt x="2323441" y="529646"/>
                  </a:lnTo>
                  <a:cubicBezTo>
                    <a:pt x="2323441" y="546220"/>
                    <a:pt x="2318469" y="559678"/>
                    <a:pt x="2271530" y="559678"/>
                  </a:cubicBezTo>
                  <a:close/>
                </a:path>
              </a:pathLst>
            </a:custGeom>
            <a:solidFill>
              <a:srgbClr val="F4F4F4"/>
            </a:solidFill>
            <a:ln w="19889" cap="flat">
              <a:solidFill>
                <a:srgbClr val="FAA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8" name="Yellow P1">
              <a:extLst>
                <a:ext uri="{FF2B5EF4-FFF2-40B4-BE49-F238E27FC236}">
                  <a16:creationId xmlns:a16="http://schemas.microsoft.com/office/drawing/2014/main" id="{73BAD127-566C-4E7D-B068-CD231C8A9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040" y="772501"/>
              <a:ext cx="20453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spAutoFit/>
            </a:bodyPr>
            <a:lstStyle/>
            <a:p>
              <a:pPr algn="ctr"/>
              <a:r>
                <a:rPr lang="en-IN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6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Heading">
            <a:extLst>
              <a:ext uri="{FF2B5EF4-FFF2-40B4-BE49-F238E27FC236}">
                <a16:creationId xmlns:a16="http://schemas.microsoft.com/office/drawing/2014/main" id="{6247CD00-DF10-48F1-A22B-4CAAFF1B9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965" y="201168"/>
            <a:ext cx="6250071" cy="52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</a:p>
        </p:txBody>
      </p:sp>
      <p:grpSp>
        <p:nvGrpSpPr>
          <p:cNvPr id="247" name="Grey Patch">
            <a:extLst>
              <a:ext uri="{FF2B5EF4-FFF2-40B4-BE49-F238E27FC236}">
                <a16:creationId xmlns:a16="http://schemas.microsoft.com/office/drawing/2014/main" id="{B6D34223-4420-4935-9D8D-CAE5ED801F28}"/>
              </a:ext>
            </a:extLst>
          </p:cNvPr>
          <p:cNvGrpSpPr/>
          <p:nvPr/>
        </p:nvGrpSpPr>
        <p:grpSpPr>
          <a:xfrm>
            <a:off x="2674602" y="3758110"/>
            <a:ext cx="6839378" cy="1319780"/>
            <a:chOff x="7045169" y="3669683"/>
            <a:chExt cx="6839378" cy="1319780"/>
          </a:xfrm>
          <a:solidFill>
            <a:schemeClr val="accent1"/>
          </a:solidFill>
        </p:grpSpPr>
        <p:sp>
          <p:nvSpPr>
            <p:cNvPr id="248" name="Freeform: Shape 27">
              <a:extLst>
                <a:ext uri="{FF2B5EF4-FFF2-40B4-BE49-F238E27FC236}">
                  <a16:creationId xmlns:a16="http://schemas.microsoft.com/office/drawing/2014/main" id="{24E6DA7B-DA92-4942-9870-2195616A7D80}"/>
                </a:ext>
              </a:extLst>
            </p:cNvPr>
            <p:cNvSpPr/>
            <p:nvPr/>
          </p:nvSpPr>
          <p:spPr>
            <a:xfrm>
              <a:off x="7706230" y="3669683"/>
              <a:ext cx="5943600" cy="1316918"/>
            </a:xfrm>
            <a:custGeom>
              <a:avLst/>
              <a:gdLst>
                <a:gd name="connsiteX0" fmla="*/ 0 w 3702638"/>
                <a:gd name="connsiteY0" fmla="*/ 1319717 h 1316917"/>
                <a:gd name="connsiteX1" fmla="*/ 0 w 3702638"/>
                <a:gd name="connsiteY1" fmla="*/ 0 h 1316917"/>
                <a:gd name="connsiteX2" fmla="*/ 3702893 w 3702638"/>
                <a:gd name="connsiteY2" fmla="*/ 0 h 1316917"/>
                <a:gd name="connsiteX3" fmla="*/ 3702893 w 3702638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638" h="1316917">
                  <a:moveTo>
                    <a:pt x="0" y="1319717"/>
                  </a:moveTo>
                  <a:lnTo>
                    <a:pt x="0" y="0"/>
                  </a:lnTo>
                  <a:lnTo>
                    <a:pt x="3702893" y="0"/>
                  </a:lnTo>
                  <a:lnTo>
                    <a:pt x="3702893" y="1319717"/>
                  </a:lnTo>
                  <a:close/>
                </a:path>
              </a:pathLst>
            </a:custGeom>
            <a:solidFill>
              <a:srgbClr val="F4F4F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49" name="Graphic 3">
              <a:extLst>
                <a:ext uri="{FF2B5EF4-FFF2-40B4-BE49-F238E27FC236}">
                  <a16:creationId xmlns:a16="http://schemas.microsoft.com/office/drawing/2014/main" id="{3171EFE6-758F-4D1B-B0E9-1BBB62E178E7}"/>
                </a:ext>
              </a:extLst>
            </p:cNvPr>
            <p:cNvGrpSpPr/>
            <p:nvPr/>
          </p:nvGrpSpPr>
          <p:grpSpPr>
            <a:xfrm>
              <a:off x="7045169" y="3669747"/>
              <a:ext cx="655278" cy="1316918"/>
              <a:chOff x="7045169" y="3669747"/>
              <a:chExt cx="655278" cy="1316918"/>
            </a:xfrm>
            <a:solidFill>
              <a:schemeClr val="accent1"/>
            </a:solidFill>
          </p:grpSpPr>
          <p:sp>
            <p:nvSpPr>
              <p:cNvPr id="253" name="Freeform: Shape 32">
                <a:extLst>
                  <a:ext uri="{FF2B5EF4-FFF2-40B4-BE49-F238E27FC236}">
                    <a16:creationId xmlns:a16="http://schemas.microsoft.com/office/drawing/2014/main" id="{7E4C3DC3-500D-4899-BBD5-584CDB89FB4B}"/>
                  </a:ext>
                </a:extLst>
              </p:cNvPr>
              <p:cNvSpPr/>
              <p:nvPr/>
            </p:nvSpPr>
            <p:spPr>
              <a:xfrm>
                <a:off x="7045169" y="3669747"/>
                <a:ext cx="655278" cy="1316918"/>
              </a:xfrm>
              <a:custGeom>
                <a:avLst/>
                <a:gdLst>
                  <a:gd name="connsiteX0" fmla="*/ 659859 w 655277"/>
                  <a:gd name="connsiteY0" fmla="*/ 1182172 h 1316917"/>
                  <a:gd name="connsiteX1" fmla="*/ 137545 w 655277"/>
                  <a:gd name="connsiteY1" fmla="*/ 659795 h 1316917"/>
                  <a:gd name="connsiteX2" fmla="*/ 659859 w 655277"/>
                  <a:gd name="connsiteY2" fmla="*/ 137417 h 1316917"/>
                  <a:gd name="connsiteX3" fmla="*/ 661067 w 655277"/>
                  <a:gd name="connsiteY3" fmla="*/ 137481 h 1316917"/>
                  <a:gd name="connsiteX4" fmla="*/ 661067 w 655277"/>
                  <a:gd name="connsiteY4" fmla="*/ 0 h 1316917"/>
                  <a:gd name="connsiteX5" fmla="*/ 659859 w 655277"/>
                  <a:gd name="connsiteY5" fmla="*/ 0 h 1316917"/>
                  <a:gd name="connsiteX6" fmla="*/ 0 w 655277"/>
                  <a:gd name="connsiteY6" fmla="*/ 659858 h 1316917"/>
                  <a:gd name="connsiteX7" fmla="*/ 659859 w 655277"/>
                  <a:gd name="connsiteY7" fmla="*/ 1319717 h 1316917"/>
                  <a:gd name="connsiteX8" fmla="*/ 661067 w 655277"/>
                  <a:gd name="connsiteY8" fmla="*/ 1319653 h 1316917"/>
                  <a:gd name="connsiteX9" fmla="*/ 661067 w 655277"/>
                  <a:gd name="connsiteY9" fmla="*/ 1182172 h 1316917"/>
                  <a:gd name="connsiteX10" fmla="*/ 659859 w 655277"/>
                  <a:gd name="connsiteY10" fmla="*/ 1182172 h 131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5277" h="1316917">
                    <a:moveTo>
                      <a:pt x="659859" y="1182172"/>
                    </a:moveTo>
                    <a:cubicBezTo>
                      <a:pt x="371409" y="1182172"/>
                      <a:pt x="137545" y="948308"/>
                      <a:pt x="137545" y="659795"/>
                    </a:cubicBezTo>
                    <a:cubicBezTo>
                      <a:pt x="137545" y="371345"/>
                      <a:pt x="371409" y="137417"/>
                      <a:pt x="659859" y="137417"/>
                    </a:cubicBezTo>
                    <a:cubicBezTo>
                      <a:pt x="660240" y="137417"/>
                      <a:pt x="660686" y="137481"/>
                      <a:pt x="661067" y="137481"/>
                    </a:cubicBezTo>
                    <a:lnTo>
                      <a:pt x="661067" y="0"/>
                    </a:lnTo>
                    <a:cubicBezTo>
                      <a:pt x="660686" y="0"/>
                      <a:pt x="660304" y="0"/>
                      <a:pt x="659859" y="0"/>
                    </a:cubicBezTo>
                    <a:cubicBezTo>
                      <a:pt x="295448" y="0"/>
                      <a:pt x="0" y="295448"/>
                      <a:pt x="0" y="659858"/>
                    </a:cubicBezTo>
                    <a:cubicBezTo>
                      <a:pt x="0" y="1024333"/>
                      <a:pt x="295448" y="1319717"/>
                      <a:pt x="659859" y="1319717"/>
                    </a:cubicBezTo>
                    <a:cubicBezTo>
                      <a:pt x="660240" y="1319717"/>
                      <a:pt x="660622" y="1319653"/>
                      <a:pt x="661067" y="1319653"/>
                    </a:cubicBezTo>
                    <a:lnTo>
                      <a:pt x="661067" y="1182172"/>
                    </a:lnTo>
                    <a:cubicBezTo>
                      <a:pt x="660686" y="1182172"/>
                      <a:pt x="660240" y="1182172"/>
                      <a:pt x="659859" y="1182172"/>
                    </a:cubicBezTo>
                    <a:close/>
                  </a:path>
                </a:pathLst>
              </a:custGeom>
              <a:solidFill>
                <a:srgbClr val="808080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4" name="Freeform: Shape 33">
                <a:extLst>
                  <a:ext uri="{FF2B5EF4-FFF2-40B4-BE49-F238E27FC236}">
                    <a16:creationId xmlns:a16="http://schemas.microsoft.com/office/drawing/2014/main" id="{B9D4DA18-F973-4D00-853F-1C1C02C9CB25}"/>
                  </a:ext>
                </a:extLst>
              </p:cNvPr>
              <p:cNvSpPr/>
              <p:nvPr/>
            </p:nvSpPr>
            <p:spPr>
              <a:xfrm>
                <a:off x="7045169" y="3669811"/>
                <a:ext cx="655278" cy="655278"/>
              </a:xfrm>
              <a:custGeom>
                <a:avLst/>
                <a:gdLst>
                  <a:gd name="connsiteX0" fmla="*/ 659859 w 655277"/>
                  <a:gd name="connsiteY0" fmla="*/ 137417 h 655277"/>
                  <a:gd name="connsiteX1" fmla="*/ 661067 w 655277"/>
                  <a:gd name="connsiteY1" fmla="*/ 137481 h 655277"/>
                  <a:gd name="connsiteX2" fmla="*/ 661067 w 655277"/>
                  <a:gd name="connsiteY2" fmla="*/ 0 h 655277"/>
                  <a:gd name="connsiteX3" fmla="*/ 659859 w 655277"/>
                  <a:gd name="connsiteY3" fmla="*/ 0 h 655277"/>
                  <a:gd name="connsiteX4" fmla="*/ 0 w 655277"/>
                  <a:gd name="connsiteY4" fmla="*/ 659795 h 655277"/>
                  <a:gd name="connsiteX5" fmla="*/ 137481 w 655277"/>
                  <a:gd name="connsiteY5" fmla="*/ 659795 h 655277"/>
                  <a:gd name="connsiteX6" fmla="*/ 659859 w 655277"/>
                  <a:gd name="connsiteY6" fmla="*/ 137417 h 65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277" h="655277">
                    <a:moveTo>
                      <a:pt x="659859" y="137417"/>
                    </a:moveTo>
                    <a:cubicBezTo>
                      <a:pt x="660240" y="137417"/>
                      <a:pt x="660686" y="137481"/>
                      <a:pt x="661067" y="137481"/>
                    </a:cubicBezTo>
                    <a:lnTo>
                      <a:pt x="661067" y="0"/>
                    </a:lnTo>
                    <a:cubicBezTo>
                      <a:pt x="660686" y="0"/>
                      <a:pt x="660304" y="0"/>
                      <a:pt x="659859" y="0"/>
                    </a:cubicBezTo>
                    <a:cubicBezTo>
                      <a:pt x="295448" y="-64"/>
                      <a:pt x="0" y="295384"/>
                      <a:pt x="0" y="659795"/>
                    </a:cubicBezTo>
                    <a:lnTo>
                      <a:pt x="137481" y="659795"/>
                    </a:lnTo>
                    <a:cubicBezTo>
                      <a:pt x="137481" y="371282"/>
                      <a:pt x="371345" y="137417"/>
                      <a:pt x="659859" y="137417"/>
                    </a:cubicBezTo>
                    <a:close/>
                  </a:path>
                </a:pathLst>
              </a:custGeom>
              <a:solidFill>
                <a:srgbClr val="5A5A5A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50" name="Freeform: Shape 29">
              <a:extLst>
                <a:ext uri="{FF2B5EF4-FFF2-40B4-BE49-F238E27FC236}">
                  <a16:creationId xmlns:a16="http://schemas.microsoft.com/office/drawing/2014/main" id="{AB642B23-02C7-4C5F-8339-9E866CB27310}"/>
                </a:ext>
              </a:extLst>
            </p:cNvPr>
            <p:cNvSpPr/>
            <p:nvPr/>
          </p:nvSpPr>
          <p:spPr>
            <a:xfrm>
              <a:off x="13637659" y="3669683"/>
              <a:ext cx="246888" cy="1316918"/>
            </a:xfrm>
            <a:custGeom>
              <a:avLst/>
              <a:gdLst>
                <a:gd name="connsiteX0" fmla="*/ 0 w 248114"/>
                <a:gd name="connsiteY0" fmla="*/ 1319717 h 1316917"/>
                <a:gd name="connsiteX1" fmla="*/ 0 w 248114"/>
                <a:gd name="connsiteY1" fmla="*/ 0 h 1316917"/>
                <a:gd name="connsiteX2" fmla="*/ 252632 w 248114"/>
                <a:gd name="connsiteY2" fmla="*/ 0 h 1316917"/>
                <a:gd name="connsiteX3" fmla="*/ 252632 w 248114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114" h="1316917">
                  <a:moveTo>
                    <a:pt x="0" y="1319717"/>
                  </a:moveTo>
                  <a:lnTo>
                    <a:pt x="0" y="0"/>
                  </a:lnTo>
                  <a:lnTo>
                    <a:pt x="252632" y="0"/>
                  </a:lnTo>
                  <a:lnTo>
                    <a:pt x="252632" y="1319717"/>
                  </a:lnTo>
                  <a:close/>
                </a:path>
              </a:pathLst>
            </a:custGeom>
            <a:solidFill>
              <a:srgbClr val="5A5A5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1" name="Freeform: Shape 30">
              <a:extLst>
                <a:ext uri="{FF2B5EF4-FFF2-40B4-BE49-F238E27FC236}">
                  <a16:creationId xmlns:a16="http://schemas.microsoft.com/office/drawing/2014/main" id="{29B173D7-807D-43BD-B305-822A4DDC3B07}"/>
                </a:ext>
              </a:extLst>
            </p:cNvPr>
            <p:cNvSpPr/>
            <p:nvPr/>
          </p:nvSpPr>
          <p:spPr>
            <a:xfrm>
              <a:off x="7698220" y="3669747"/>
              <a:ext cx="5943600" cy="44533"/>
            </a:xfrm>
            <a:custGeom>
              <a:avLst/>
              <a:gdLst>
                <a:gd name="connsiteX0" fmla="*/ 0 w 3715362"/>
                <a:gd name="connsiteY0" fmla="*/ 0 h 44533"/>
                <a:gd name="connsiteX1" fmla="*/ 3715362 w 3715362"/>
                <a:gd name="connsiteY1" fmla="*/ 0 h 44533"/>
                <a:gd name="connsiteX2" fmla="*/ 3715362 w 3715362"/>
                <a:gd name="connsiteY2" fmla="*/ 44534 h 44533"/>
                <a:gd name="connsiteX3" fmla="*/ 0 w 3715362"/>
                <a:gd name="connsiteY3" fmla="*/ 44534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362" h="44533">
                  <a:moveTo>
                    <a:pt x="0" y="0"/>
                  </a:moveTo>
                  <a:lnTo>
                    <a:pt x="3715362" y="0"/>
                  </a:lnTo>
                  <a:lnTo>
                    <a:pt x="3715362" y="44534"/>
                  </a:lnTo>
                  <a:lnTo>
                    <a:pt x="0" y="44534"/>
                  </a:lnTo>
                  <a:close/>
                </a:path>
              </a:pathLst>
            </a:custGeom>
            <a:solidFill>
              <a:srgbClr val="5A5A5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2" name="Freeform: Shape 31">
              <a:extLst>
                <a:ext uri="{FF2B5EF4-FFF2-40B4-BE49-F238E27FC236}">
                  <a16:creationId xmlns:a16="http://schemas.microsoft.com/office/drawing/2014/main" id="{8E81E4FD-EC43-4078-9A56-4195E2BC777E}"/>
                </a:ext>
              </a:extLst>
            </p:cNvPr>
            <p:cNvSpPr/>
            <p:nvPr/>
          </p:nvSpPr>
          <p:spPr>
            <a:xfrm>
              <a:off x="7698220" y="4944930"/>
              <a:ext cx="5943600" cy="44533"/>
            </a:xfrm>
            <a:custGeom>
              <a:avLst/>
              <a:gdLst>
                <a:gd name="connsiteX0" fmla="*/ 0 w 3715362"/>
                <a:gd name="connsiteY0" fmla="*/ 0 h 44533"/>
                <a:gd name="connsiteX1" fmla="*/ 3715362 w 3715362"/>
                <a:gd name="connsiteY1" fmla="*/ 0 h 44533"/>
                <a:gd name="connsiteX2" fmla="*/ 3715362 w 3715362"/>
                <a:gd name="connsiteY2" fmla="*/ 44534 h 44533"/>
                <a:gd name="connsiteX3" fmla="*/ 0 w 3715362"/>
                <a:gd name="connsiteY3" fmla="*/ 44534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362" h="44533">
                  <a:moveTo>
                    <a:pt x="0" y="0"/>
                  </a:moveTo>
                  <a:lnTo>
                    <a:pt x="3715362" y="0"/>
                  </a:lnTo>
                  <a:lnTo>
                    <a:pt x="3715362" y="44534"/>
                  </a:lnTo>
                  <a:lnTo>
                    <a:pt x="0" y="44534"/>
                  </a:lnTo>
                  <a:close/>
                </a:path>
              </a:pathLst>
            </a:custGeom>
            <a:solidFill>
              <a:srgbClr val="80808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255" name="Grey Circle">
            <a:extLst>
              <a:ext uri="{FF2B5EF4-FFF2-40B4-BE49-F238E27FC236}">
                <a16:creationId xmlns:a16="http://schemas.microsoft.com/office/drawing/2014/main" id="{AB9F2BF2-AB96-45FC-939D-DFFEB0CE29EF}"/>
              </a:ext>
            </a:extLst>
          </p:cNvPr>
          <p:cNvGrpSpPr/>
          <p:nvPr/>
        </p:nvGrpSpPr>
        <p:grpSpPr>
          <a:xfrm>
            <a:off x="2893256" y="3931313"/>
            <a:ext cx="973374" cy="973374"/>
            <a:chOff x="7215241" y="3839892"/>
            <a:chExt cx="973374" cy="973374"/>
          </a:xfrm>
          <a:solidFill>
            <a:schemeClr val="accent1"/>
          </a:solidFill>
        </p:grpSpPr>
        <p:sp>
          <p:nvSpPr>
            <p:cNvPr id="256" name="Freeform: Shape 35">
              <a:extLst>
                <a:ext uri="{FF2B5EF4-FFF2-40B4-BE49-F238E27FC236}">
                  <a16:creationId xmlns:a16="http://schemas.microsoft.com/office/drawing/2014/main" id="{29911884-8BC5-4734-8A1B-5ADBEEFAA9A6}"/>
                </a:ext>
              </a:extLst>
            </p:cNvPr>
            <p:cNvSpPr/>
            <p:nvPr/>
          </p:nvSpPr>
          <p:spPr>
            <a:xfrm>
              <a:off x="7215241" y="3839892"/>
              <a:ext cx="973374" cy="973374"/>
            </a:xfrm>
            <a:custGeom>
              <a:avLst/>
              <a:gdLst>
                <a:gd name="connsiteX0" fmla="*/ 943661 w 973373"/>
                <a:gd name="connsiteY0" fmla="*/ 453848 h 973373"/>
                <a:gd name="connsiteX1" fmla="*/ 525779 w 973373"/>
                <a:gd name="connsiteY1" fmla="*/ 943661 h 973373"/>
                <a:gd name="connsiteX2" fmla="*/ 35965 w 973373"/>
                <a:gd name="connsiteY2" fmla="*/ 525779 h 973373"/>
                <a:gd name="connsiteX3" fmla="*/ 453848 w 973373"/>
                <a:gd name="connsiteY3" fmla="*/ 35965 h 973373"/>
                <a:gd name="connsiteX4" fmla="*/ 943661 w 973373"/>
                <a:gd name="connsiteY4" fmla="*/ 453848 h 97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73" h="973373">
                  <a:moveTo>
                    <a:pt x="943661" y="453848"/>
                  </a:moveTo>
                  <a:cubicBezTo>
                    <a:pt x="963524" y="704501"/>
                    <a:pt x="776432" y="923798"/>
                    <a:pt x="525779" y="943661"/>
                  </a:cubicBezTo>
                  <a:cubicBezTo>
                    <a:pt x="275126" y="963524"/>
                    <a:pt x="55829" y="776432"/>
                    <a:pt x="35965" y="525779"/>
                  </a:cubicBezTo>
                  <a:cubicBezTo>
                    <a:pt x="16102" y="275126"/>
                    <a:pt x="203195" y="55829"/>
                    <a:pt x="453848" y="35965"/>
                  </a:cubicBezTo>
                  <a:cubicBezTo>
                    <a:pt x="704501" y="16102"/>
                    <a:pt x="923798" y="203195"/>
                    <a:pt x="943661" y="453848"/>
                  </a:cubicBezTo>
                  <a:close/>
                </a:path>
              </a:pathLst>
            </a:custGeom>
            <a:solidFill>
              <a:srgbClr val="80808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7" name="Freeform: Shape 36">
              <a:extLst>
                <a:ext uri="{FF2B5EF4-FFF2-40B4-BE49-F238E27FC236}">
                  <a16:creationId xmlns:a16="http://schemas.microsoft.com/office/drawing/2014/main" id="{DA448F00-A45D-457D-B53F-0E9CB2093FA7}"/>
                </a:ext>
              </a:extLst>
            </p:cNvPr>
            <p:cNvSpPr/>
            <p:nvPr/>
          </p:nvSpPr>
          <p:spPr>
            <a:xfrm>
              <a:off x="7249323" y="3874282"/>
              <a:ext cx="909755" cy="451696"/>
            </a:xfrm>
            <a:custGeom>
              <a:avLst/>
              <a:gdLst>
                <a:gd name="connsiteX0" fmla="*/ 456150 w 909754"/>
                <a:gd name="connsiteY0" fmla="*/ 1 h 451696"/>
                <a:gd name="connsiteX1" fmla="*/ 0 w 909754"/>
                <a:gd name="connsiteY1" fmla="*/ 454370 h 451696"/>
                <a:gd name="connsiteX2" fmla="*/ 910518 w 909754"/>
                <a:gd name="connsiteY2" fmla="*/ 456151 h 451696"/>
                <a:gd name="connsiteX3" fmla="*/ 456150 w 909754"/>
                <a:gd name="connsiteY3" fmla="*/ 1 h 45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754" h="451696">
                  <a:moveTo>
                    <a:pt x="456150" y="1"/>
                  </a:moveTo>
                  <a:cubicBezTo>
                    <a:pt x="204727" y="-508"/>
                    <a:pt x="509" y="202946"/>
                    <a:pt x="0" y="454370"/>
                  </a:cubicBezTo>
                  <a:lnTo>
                    <a:pt x="910518" y="456151"/>
                  </a:lnTo>
                  <a:cubicBezTo>
                    <a:pt x="911027" y="204728"/>
                    <a:pt x="707573" y="510"/>
                    <a:pt x="456150" y="1"/>
                  </a:cubicBezTo>
                  <a:close/>
                </a:path>
              </a:pathLst>
            </a:custGeom>
            <a:solidFill>
              <a:srgbClr val="5A5A5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68" name="Grey Points">
            <a:extLst>
              <a:ext uri="{FF2B5EF4-FFF2-40B4-BE49-F238E27FC236}">
                <a16:creationId xmlns:a16="http://schemas.microsoft.com/office/drawing/2014/main" id="{FC1D95F7-238E-482C-BC51-D0871522F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573" y="4264888"/>
            <a:ext cx="5332987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Changing an existing record.</a:t>
            </a:r>
          </a:p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User updates his/her location on Zomato</a:t>
            </a:r>
          </a:p>
        </p:txBody>
      </p:sp>
      <p:sp>
        <p:nvSpPr>
          <p:cNvPr id="269" name="Grey Heading">
            <a:extLst>
              <a:ext uri="{FF2B5EF4-FFF2-40B4-BE49-F238E27FC236}">
                <a16:creationId xmlns:a16="http://schemas.microsoft.com/office/drawing/2014/main" id="{B9BA8A0D-F5A4-44ED-8EC2-755C0C035280}"/>
              </a:ext>
            </a:extLst>
          </p:cNvPr>
          <p:cNvSpPr txBox="1"/>
          <p:nvPr/>
        </p:nvSpPr>
        <p:spPr>
          <a:xfrm>
            <a:off x="3884573" y="3850297"/>
            <a:ext cx="5332987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</a:p>
        </p:txBody>
      </p:sp>
      <p:grpSp>
        <p:nvGrpSpPr>
          <p:cNvPr id="270" name="Blue Patch">
            <a:extLst>
              <a:ext uri="{FF2B5EF4-FFF2-40B4-BE49-F238E27FC236}">
                <a16:creationId xmlns:a16="http://schemas.microsoft.com/office/drawing/2014/main" id="{3F8813D9-1F8C-4462-94BC-2442B0B33367}"/>
              </a:ext>
            </a:extLst>
          </p:cNvPr>
          <p:cNvGrpSpPr/>
          <p:nvPr/>
        </p:nvGrpSpPr>
        <p:grpSpPr>
          <a:xfrm>
            <a:off x="2674602" y="2330674"/>
            <a:ext cx="6841562" cy="1319017"/>
            <a:chOff x="7045169" y="2274132"/>
            <a:chExt cx="6841562" cy="1319017"/>
          </a:xfrm>
          <a:solidFill>
            <a:schemeClr val="accent1"/>
          </a:solidFill>
        </p:grpSpPr>
        <p:grpSp>
          <p:nvGrpSpPr>
            <p:cNvPr id="271" name="Graphic 3">
              <a:extLst>
                <a:ext uri="{FF2B5EF4-FFF2-40B4-BE49-F238E27FC236}">
                  <a16:creationId xmlns:a16="http://schemas.microsoft.com/office/drawing/2014/main" id="{68B7D974-380D-4BBB-8107-D92E9CDA2A93}"/>
                </a:ext>
              </a:extLst>
            </p:cNvPr>
            <p:cNvGrpSpPr/>
            <p:nvPr/>
          </p:nvGrpSpPr>
          <p:grpSpPr>
            <a:xfrm>
              <a:off x="7045169" y="2274132"/>
              <a:ext cx="655278" cy="1316918"/>
              <a:chOff x="7045169" y="2274132"/>
              <a:chExt cx="655278" cy="1316918"/>
            </a:xfrm>
            <a:solidFill>
              <a:schemeClr val="accent1"/>
            </a:solidFill>
          </p:grpSpPr>
          <p:sp>
            <p:nvSpPr>
              <p:cNvPr id="276" name="Freeform: Shape 55">
                <a:extLst>
                  <a:ext uri="{FF2B5EF4-FFF2-40B4-BE49-F238E27FC236}">
                    <a16:creationId xmlns:a16="http://schemas.microsoft.com/office/drawing/2014/main" id="{7AFBD5AB-DF62-40BB-9BFF-7DDA4114B73C}"/>
                  </a:ext>
                </a:extLst>
              </p:cNvPr>
              <p:cNvSpPr/>
              <p:nvPr/>
            </p:nvSpPr>
            <p:spPr>
              <a:xfrm>
                <a:off x="7045169" y="2274132"/>
                <a:ext cx="655278" cy="1316918"/>
              </a:xfrm>
              <a:custGeom>
                <a:avLst/>
                <a:gdLst>
                  <a:gd name="connsiteX0" fmla="*/ 659859 w 655277"/>
                  <a:gd name="connsiteY0" fmla="*/ 1182236 h 1316917"/>
                  <a:gd name="connsiteX1" fmla="*/ 137545 w 655277"/>
                  <a:gd name="connsiteY1" fmla="*/ 659859 h 1316917"/>
                  <a:gd name="connsiteX2" fmla="*/ 659859 w 655277"/>
                  <a:gd name="connsiteY2" fmla="*/ 137545 h 1316917"/>
                  <a:gd name="connsiteX3" fmla="*/ 661067 w 655277"/>
                  <a:gd name="connsiteY3" fmla="*/ 137545 h 1316917"/>
                  <a:gd name="connsiteX4" fmla="*/ 661067 w 655277"/>
                  <a:gd name="connsiteY4" fmla="*/ 64 h 1316917"/>
                  <a:gd name="connsiteX5" fmla="*/ 659859 w 655277"/>
                  <a:gd name="connsiteY5" fmla="*/ 0 h 1316917"/>
                  <a:gd name="connsiteX6" fmla="*/ 0 w 655277"/>
                  <a:gd name="connsiteY6" fmla="*/ 659859 h 1316917"/>
                  <a:gd name="connsiteX7" fmla="*/ 659859 w 655277"/>
                  <a:gd name="connsiteY7" fmla="*/ 1319717 h 1316917"/>
                  <a:gd name="connsiteX8" fmla="*/ 661067 w 655277"/>
                  <a:gd name="connsiteY8" fmla="*/ 1319717 h 1316917"/>
                  <a:gd name="connsiteX9" fmla="*/ 661067 w 655277"/>
                  <a:gd name="connsiteY9" fmla="*/ 1182236 h 1316917"/>
                  <a:gd name="connsiteX10" fmla="*/ 659859 w 655277"/>
                  <a:gd name="connsiteY10" fmla="*/ 1182236 h 131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5277" h="1316917">
                    <a:moveTo>
                      <a:pt x="659859" y="1182236"/>
                    </a:moveTo>
                    <a:cubicBezTo>
                      <a:pt x="371409" y="1182236"/>
                      <a:pt x="137545" y="948372"/>
                      <a:pt x="137545" y="659859"/>
                    </a:cubicBezTo>
                    <a:cubicBezTo>
                      <a:pt x="137545" y="371409"/>
                      <a:pt x="371409" y="137545"/>
                      <a:pt x="659859" y="137545"/>
                    </a:cubicBezTo>
                    <a:cubicBezTo>
                      <a:pt x="660240" y="137545"/>
                      <a:pt x="660686" y="137545"/>
                      <a:pt x="661067" y="137545"/>
                    </a:cubicBezTo>
                    <a:lnTo>
                      <a:pt x="661067" y="64"/>
                    </a:lnTo>
                    <a:cubicBezTo>
                      <a:pt x="660686" y="64"/>
                      <a:pt x="660304" y="0"/>
                      <a:pt x="659859" y="0"/>
                    </a:cubicBezTo>
                    <a:cubicBezTo>
                      <a:pt x="295448" y="0"/>
                      <a:pt x="0" y="295448"/>
                      <a:pt x="0" y="659859"/>
                    </a:cubicBezTo>
                    <a:cubicBezTo>
                      <a:pt x="0" y="1024333"/>
                      <a:pt x="295448" y="1319717"/>
                      <a:pt x="659859" y="1319717"/>
                    </a:cubicBezTo>
                    <a:cubicBezTo>
                      <a:pt x="660240" y="1319717"/>
                      <a:pt x="660622" y="1319717"/>
                      <a:pt x="661067" y="1319717"/>
                    </a:cubicBezTo>
                    <a:lnTo>
                      <a:pt x="661067" y="1182236"/>
                    </a:lnTo>
                    <a:cubicBezTo>
                      <a:pt x="660686" y="1182172"/>
                      <a:pt x="660240" y="1182236"/>
                      <a:pt x="659859" y="1182236"/>
                    </a:cubicBezTo>
                    <a:close/>
                  </a:path>
                </a:pathLst>
              </a:custGeom>
              <a:solidFill>
                <a:srgbClr val="4890E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7" name="Freeform: Shape 56">
                <a:extLst>
                  <a:ext uri="{FF2B5EF4-FFF2-40B4-BE49-F238E27FC236}">
                    <a16:creationId xmlns:a16="http://schemas.microsoft.com/office/drawing/2014/main" id="{942003F3-C469-4D64-A5D1-A6C6BBAB66BA}"/>
                  </a:ext>
                </a:extLst>
              </p:cNvPr>
              <p:cNvSpPr/>
              <p:nvPr/>
            </p:nvSpPr>
            <p:spPr>
              <a:xfrm>
                <a:off x="7045169" y="2274132"/>
                <a:ext cx="655278" cy="655278"/>
              </a:xfrm>
              <a:custGeom>
                <a:avLst/>
                <a:gdLst>
                  <a:gd name="connsiteX0" fmla="*/ 0 w 655277"/>
                  <a:gd name="connsiteY0" fmla="*/ 659859 h 655277"/>
                  <a:gd name="connsiteX1" fmla="*/ 0 w 655277"/>
                  <a:gd name="connsiteY1" fmla="*/ 659859 h 655277"/>
                  <a:gd name="connsiteX2" fmla="*/ 137481 w 655277"/>
                  <a:gd name="connsiteY2" fmla="*/ 659859 h 655277"/>
                  <a:gd name="connsiteX3" fmla="*/ 137481 w 655277"/>
                  <a:gd name="connsiteY3" fmla="*/ 659859 h 655277"/>
                  <a:gd name="connsiteX4" fmla="*/ 659795 w 655277"/>
                  <a:gd name="connsiteY4" fmla="*/ 137545 h 655277"/>
                  <a:gd name="connsiteX5" fmla="*/ 661004 w 655277"/>
                  <a:gd name="connsiteY5" fmla="*/ 137545 h 655277"/>
                  <a:gd name="connsiteX6" fmla="*/ 661004 w 655277"/>
                  <a:gd name="connsiteY6" fmla="*/ 64 h 655277"/>
                  <a:gd name="connsiteX7" fmla="*/ 659795 w 655277"/>
                  <a:gd name="connsiteY7" fmla="*/ 0 h 655277"/>
                  <a:gd name="connsiteX8" fmla="*/ 0 w 655277"/>
                  <a:gd name="connsiteY8" fmla="*/ 659859 h 65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277" h="655277">
                    <a:moveTo>
                      <a:pt x="0" y="659859"/>
                    </a:moveTo>
                    <a:cubicBezTo>
                      <a:pt x="0" y="659859"/>
                      <a:pt x="0" y="659859"/>
                      <a:pt x="0" y="659859"/>
                    </a:cubicBezTo>
                    <a:lnTo>
                      <a:pt x="137481" y="659859"/>
                    </a:lnTo>
                    <a:cubicBezTo>
                      <a:pt x="137481" y="659859"/>
                      <a:pt x="137481" y="659859"/>
                      <a:pt x="137481" y="659859"/>
                    </a:cubicBezTo>
                    <a:cubicBezTo>
                      <a:pt x="137481" y="371409"/>
                      <a:pt x="371345" y="137545"/>
                      <a:pt x="659795" y="137545"/>
                    </a:cubicBezTo>
                    <a:cubicBezTo>
                      <a:pt x="660177" y="137545"/>
                      <a:pt x="660622" y="137545"/>
                      <a:pt x="661004" y="137545"/>
                    </a:cubicBezTo>
                    <a:lnTo>
                      <a:pt x="661004" y="64"/>
                    </a:lnTo>
                    <a:cubicBezTo>
                      <a:pt x="660622" y="64"/>
                      <a:pt x="660240" y="0"/>
                      <a:pt x="659795" y="0"/>
                    </a:cubicBezTo>
                    <a:cubicBezTo>
                      <a:pt x="295448" y="0"/>
                      <a:pt x="0" y="295448"/>
                      <a:pt x="0" y="659859"/>
                    </a:cubicBezTo>
                    <a:close/>
                  </a:path>
                </a:pathLst>
              </a:custGeom>
              <a:solidFill>
                <a:srgbClr val="387FC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72" name="Freeform: Shape 51">
              <a:extLst>
                <a:ext uri="{FF2B5EF4-FFF2-40B4-BE49-F238E27FC236}">
                  <a16:creationId xmlns:a16="http://schemas.microsoft.com/office/drawing/2014/main" id="{5E400186-BCC4-48EA-A00A-50229ABB925D}"/>
                </a:ext>
              </a:extLst>
            </p:cNvPr>
            <p:cNvSpPr/>
            <p:nvPr/>
          </p:nvSpPr>
          <p:spPr>
            <a:xfrm>
              <a:off x="7706209" y="2319397"/>
              <a:ext cx="5943600" cy="1227851"/>
            </a:xfrm>
            <a:custGeom>
              <a:avLst/>
              <a:gdLst>
                <a:gd name="connsiteX0" fmla="*/ 0 w 3702638"/>
                <a:gd name="connsiteY0" fmla="*/ 1229251 h 1227850"/>
                <a:gd name="connsiteX1" fmla="*/ 0 w 3702638"/>
                <a:gd name="connsiteY1" fmla="*/ 0 h 1227850"/>
                <a:gd name="connsiteX2" fmla="*/ 3702893 w 3702638"/>
                <a:gd name="connsiteY2" fmla="*/ 0 h 1227850"/>
                <a:gd name="connsiteX3" fmla="*/ 3702893 w 3702638"/>
                <a:gd name="connsiteY3" fmla="*/ 1229251 h 122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638" h="1227850">
                  <a:moveTo>
                    <a:pt x="0" y="1229251"/>
                  </a:moveTo>
                  <a:lnTo>
                    <a:pt x="0" y="0"/>
                  </a:lnTo>
                  <a:lnTo>
                    <a:pt x="3702893" y="0"/>
                  </a:lnTo>
                  <a:lnTo>
                    <a:pt x="3702893" y="1229251"/>
                  </a:lnTo>
                  <a:close/>
                </a:path>
              </a:pathLst>
            </a:custGeom>
            <a:solidFill>
              <a:srgbClr val="F4F4F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3" name="Freeform: Shape 52">
              <a:extLst>
                <a:ext uri="{FF2B5EF4-FFF2-40B4-BE49-F238E27FC236}">
                  <a16:creationId xmlns:a16="http://schemas.microsoft.com/office/drawing/2014/main" id="{C312AD31-85C4-4F8A-B379-AFA20FDDE2DA}"/>
                </a:ext>
              </a:extLst>
            </p:cNvPr>
            <p:cNvSpPr/>
            <p:nvPr/>
          </p:nvSpPr>
          <p:spPr>
            <a:xfrm>
              <a:off x="13639843" y="2274132"/>
              <a:ext cx="246888" cy="1316918"/>
            </a:xfrm>
            <a:custGeom>
              <a:avLst/>
              <a:gdLst>
                <a:gd name="connsiteX0" fmla="*/ 0 w 248114"/>
                <a:gd name="connsiteY0" fmla="*/ 1319717 h 1316917"/>
                <a:gd name="connsiteX1" fmla="*/ 0 w 248114"/>
                <a:gd name="connsiteY1" fmla="*/ 0 h 1316917"/>
                <a:gd name="connsiteX2" fmla="*/ 252632 w 248114"/>
                <a:gd name="connsiteY2" fmla="*/ 0 h 1316917"/>
                <a:gd name="connsiteX3" fmla="*/ 252632 w 248114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114" h="1316917">
                  <a:moveTo>
                    <a:pt x="0" y="1319717"/>
                  </a:moveTo>
                  <a:lnTo>
                    <a:pt x="0" y="0"/>
                  </a:lnTo>
                  <a:lnTo>
                    <a:pt x="252632" y="0"/>
                  </a:lnTo>
                  <a:lnTo>
                    <a:pt x="252632" y="1319717"/>
                  </a:lnTo>
                  <a:close/>
                </a:path>
              </a:pathLst>
            </a:custGeom>
            <a:solidFill>
              <a:srgbClr val="4890E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4" name="Freeform: Shape 53">
              <a:extLst>
                <a:ext uri="{FF2B5EF4-FFF2-40B4-BE49-F238E27FC236}">
                  <a16:creationId xmlns:a16="http://schemas.microsoft.com/office/drawing/2014/main" id="{820B7498-DBAF-48F2-AF57-45BE3F1A4F28}"/>
                </a:ext>
              </a:extLst>
            </p:cNvPr>
            <p:cNvSpPr/>
            <p:nvPr/>
          </p:nvSpPr>
          <p:spPr>
            <a:xfrm>
              <a:off x="7704582" y="2274132"/>
              <a:ext cx="5943600" cy="44533"/>
            </a:xfrm>
            <a:custGeom>
              <a:avLst/>
              <a:gdLst>
                <a:gd name="connsiteX0" fmla="*/ 0 w 3709000"/>
                <a:gd name="connsiteY0" fmla="*/ 0 h 44533"/>
                <a:gd name="connsiteX1" fmla="*/ 3709001 w 3709000"/>
                <a:gd name="connsiteY1" fmla="*/ 0 h 44533"/>
                <a:gd name="connsiteX2" fmla="*/ 3709001 w 3709000"/>
                <a:gd name="connsiteY2" fmla="*/ 44533 h 44533"/>
                <a:gd name="connsiteX3" fmla="*/ 0 w 3709000"/>
                <a:gd name="connsiteY3" fmla="*/ 44533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000" h="44533">
                  <a:moveTo>
                    <a:pt x="0" y="0"/>
                  </a:moveTo>
                  <a:lnTo>
                    <a:pt x="3709001" y="0"/>
                  </a:lnTo>
                  <a:lnTo>
                    <a:pt x="3709001" y="44533"/>
                  </a:lnTo>
                  <a:lnTo>
                    <a:pt x="0" y="44533"/>
                  </a:lnTo>
                  <a:close/>
                </a:path>
              </a:pathLst>
            </a:custGeom>
            <a:solidFill>
              <a:srgbClr val="387FC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5" name="Freeform: Shape 54">
              <a:extLst>
                <a:ext uri="{FF2B5EF4-FFF2-40B4-BE49-F238E27FC236}">
                  <a16:creationId xmlns:a16="http://schemas.microsoft.com/office/drawing/2014/main" id="{436F456D-4969-4302-9F34-7B5AD7B6FB61}"/>
                </a:ext>
              </a:extLst>
            </p:cNvPr>
            <p:cNvSpPr/>
            <p:nvPr/>
          </p:nvSpPr>
          <p:spPr>
            <a:xfrm>
              <a:off x="7698220" y="3548616"/>
              <a:ext cx="5943600" cy="44533"/>
            </a:xfrm>
            <a:custGeom>
              <a:avLst/>
              <a:gdLst>
                <a:gd name="connsiteX0" fmla="*/ 0 w 3715362"/>
                <a:gd name="connsiteY0" fmla="*/ 0 h 44533"/>
                <a:gd name="connsiteX1" fmla="*/ 3715362 w 3715362"/>
                <a:gd name="connsiteY1" fmla="*/ 0 h 44533"/>
                <a:gd name="connsiteX2" fmla="*/ 3715362 w 3715362"/>
                <a:gd name="connsiteY2" fmla="*/ 44533 h 44533"/>
                <a:gd name="connsiteX3" fmla="*/ 0 w 3715362"/>
                <a:gd name="connsiteY3" fmla="*/ 44533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362" h="44533">
                  <a:moveTo>
                    <a:pt x="0" y="0"/>
                  </a:moveTo>
                  <a:lnTo>
                    <a:pt x="3715362" y="0"/>
                  </a:lnTo>
                  <a:lnTo>
                    <a:pt x="3715362" y="44533"/>
                  </a:lnTo>
                  <a:lnTo>
                    <a:pt x="0" y="44533"/>
                  </a:lnTo>
                  <a:close/>
                </a:path>
              </a:pathLst>
            </a:custGeom>
            <a:solidFill>
              <a:srgbClr val="4890E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278" name="Blue Circle">
            <a:extLst>
              <a:ext uri="{FF2B5EF4-FFF2-40B4-BE49-F238E27FC236}">
                <a16:creationId xmlns:a16="http://schemas.microsoft.com/office/drawing/2014/main" id="{267E9D4B-CA21-48E7-9D66-DC1F8FB8DFA1}"/>
              </a:ext>
            </a:extLst>
          </p:cNvPr>
          <p:cNvGrpSpPr/>
          <p:nvPr/>
        </p:nvGrpSpPr>
        <p:grpSpPr>
          <a:xfrm>
            <a:off x="2893256" y="2535305"/>
            <a:ext cx="909755" cy="909755"/>
            <a:chOff x="7249768" y="2478731"/>
            <a:chExt cx="909755" cy="909755"/>
          </a:xfrm>
          <a:solidFill>
            <a:schemeClr val="accent1"/>
          </a:solidFill>
        </p:grpSpPr>
        <p:sp>
          <p:nvSpPr>
            <p:cNvPr id="279" name="Freeform: Shape 58">
              <a:extLst>
                <a:ext uri="{FF2B5EF4-FFF2-40B4-BE49-F238E27FC236}">
                  <a16:creationId xmlns:a16="http://schemas.microsoft.com/office/drawing/2014/main" id="{559D6ABC-FC1B-4C3B-BAC6-0748AD18BCAA}"/>
                </a:ext>
              </a:extLst>
            </p:cNvPr>
            <p:cNvSpPr/>
            <p:nvPr/>
          </p:nvSpPr>
          <p:spPr>
            <a:xfrm>
              <a:off x="7249768" y="2478731"/>
              <a:ext cx="909755" cy="909755"/>
            </a:xfrm>
            <a:custGeom>
              <a:avLst/>
              <a:gdLst>
                <a:gd name="connsiteX0" fmla="*/ 455259 w 909754"/>
                <a:gd name="connsiteY0" fmla="*/ 0 h 909754"/>
                <a:gd name="connsiteX1" fmla="*/ 910518 w 909754"/>
                <a:gd name="connsiteY1" fmla="*/ 455259 h 909754"/>
                <a:gd name="connsiteX2" fmla="*/ 455259 w 909754"/>
                <a:gd name="connsiteY2" fmla="*/ 910518 h 909754"/>
                <a:gd name="connsiteX3" fmla="*/ 0 w 909754"/>
                <a:gd name="connsiteY3" fmla="*/ 455259 h 909754"/>
                <a:gd name="connsiteX4" fmla="*/ 455259 w 909754"/>
                <a:gd name="connsiteY4" fmla="*/ 0 h 9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754" h="909754">
                  <a:moveTo>
                    <a:pt x="455259" y="0"/>
                  </a:moveTo>
                  <a:cubicBezTo>
                    <a:pt x="706682" y="0"/>
                    <a:pt x="910518" y="203836"/>
                    <a:pt x="910518" y="455259"/>
                  </a:cubicBezTo>
                  <a:cubicBezTo>
                    <a:pt x="910518" y="706746"/>
                    <a:pt x="706682" y="910518"/>
                    <a:pt x="455259" y="910518"/>
                  </a:cubicBezTo>
                  <a:cubicBezTo>
                    <a:pt x="203836" y="910518"/>
                    <a:pt x="0" y="706682"/>
                    <a:pt x="0" y="455259"/>
                  </a:cubicBezTo>
                  <a:cubicBezTo>
                    <a:pt x="0" y="203836"/>
                    <a:pt x="203836" y="0"/>
                    <a:pt x="455259" y="0"/>
                  </a:cubicBezTo>
                  <a:close/>
                </a:path>
              </a:pathLst>
            </a:custGeom>
            <a:solidFill>
              <a:srgbClr val="4890E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0" name="Freeform: Shape 59">
              <a:extLst>
                <a:ext uri="{FF2B5EF4-FFF2-40B4-BE49-F238E27FC236}">
                  <a16:creationId xmlns:a16="http://schemas.microsoft.com/office/drawing/2014/main" id="{41FB113B-47D7-4915-AEB2-C5BA91BC46E2}"/>
                </a:ext>
              </a:extLst>
            </p:cNvPr>
            <p:cNvSpPr/>
            <p:nvPr/>
          </p:nvSpPr>
          <p:spPr>
            <a:xfrm>
              <a:off x="7249768" y="2478731"/>
              <a:ext cx="909755" cy="451696"/>
            </a:xfrm>
            <a:custGeom>
              <a:avLst/>
              <a:gdLst>
                <a:gd name="connsiteX0" fmla="*/ 0 w 909754"/>
                <a:gd name="connsiteY0" fmla="*/ 455259 h 451696"/>
                <a:gd name="connsiteX1" fmla="*/ 0 w 909754"/>
                <a:gd name="connsiteY1" fmla="*/ 455259 h 451696"/>
                <a:gd name="connsiteX2" fmla="*/ 910518 w 909754"/>
                <a:gd name="connsiteY2" fmla="*/ 455259 h 451696"/>
                <a:gd name="connsiteX3" fmla="*/ 910518 w 909754"/>
                <a:gd name="connsiteY3" fmla="*/ 455259 h 451696"/>
                <a:gd name="connsiteX4" fmla="*/ 455259 w 909754"/>
                <a:gd name="connsiteY4" fmla="*/ 0 h 451696"/>
                <a:gd name="connsiteX5" fmla="*/ 0 w 909754"/>
                <a:gd name="connsiteY5" fmla="*/ 455259 h 45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754" h="451696">
                  <a:moveTo>
                    <a:pt x="0" y="455259"/>
                  </a:moveTo>
                  <a:lnTo>
                    <a:pt x="0" y="455259"/>
                  </a:lnTo>
                  <a:lnTo>
                    <a:pt x="910518" y="455259"/>
                  </a:lnTo>
                  <a:lnTo>
                    <a:pt x="910518" y="455259"/>
                  </a:lnTo>
                  <a:cubicBezTo>
                    <a:pt x="910518" y="203836"/>
                    <a:pt x="706682" y="0"/>
                    <a:pt x="455259" y="0"/>
                  </a:cubicBezTo>
                  <a:cubicBezTo>
                    <a:pt x="203836" y="0"/>
                    <a:pt x="0" y="203836"/>
                    <a:pt x="0" y="455259"/>
                  </a:cubicBezTo>
                  <a:close/>
                </a:path>
              </a:pathLst>
            </a:custGeom>
            <a:solidFill>
              <a:srgbClr val="387FC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93" name="Blue Points">
            <a:extLst>
              <a:ext uri="{FF2B5EF4-FFF2-40B4-BE49-F238E27FC236}">
                <a16:creationId xmlns:a16="http://schemas.microsoft.com/office/drawing/2014/main" id="{1B62E3D0-0EB6-47EA-AA83-9843ECFE9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573" y="2838487"/>
            <a:ext cx="5332987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Retrieving data.</a:t>
            </a:r>
          </a:p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User can see all the restaurants listed  with Zomato.</a:t>
            </a:r>
          </a:p>
        </p:txBody>
      </p:sp>
      <p:sp>
        <p:nvSpPr>
          <p:cNvPr id="294" name="Blue Heading">
            <a:extLst>
              <a:ext uri="{FF2B5EF4-FFF2-40B4-BE49-F238E27FC236}">
                <a16:creationId xmlns:a16="http://schemas.microsoft.com/office/drawing/2014/main" id="{FC80117C-0371-4651-91FA-913DAA637701}"/>
              </a:ext>
            </a:extLst>
          </p:cNvPr>
          <p:cNvSpPr txBox="1"/>
          <p:nvPr/>
        </p:nvSpPr>
        <p:spPr>
          <a:xfrm>
            <a:off x="3884573" y="2423896"/>
            <a:ext cx="5332987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endParaRPr lang="en-IN" sz="11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95" name="Yellow Patch">
            <a:extLst>
              <a:ext uri="{FF2B5EF4-FFF2-40B4-BE49-F238E27FC236}">
                <a16:creationId xmlns:a16="http://schemas.microsoft.com/office/drawing/2014/main" id="{1AA898EE-5F28-435A-B4D5-8ED524672FC7}"/>
              </a:ext>
            </a:extLst>
          </p:cNvPr>
          <p:cNvGrpSpPr/>
          <p:nvPr/>
        </p:nvGrpSpPr>
        <p:grpSpPr>
          <a:xfrm>
            <a:off x="2690292" y="905778"/>
            <a:ext cx="6814548" cy="1319748"/>
            <a:chOff x="7045169" y="876323"/>
            <a:chExt cx="6814548" cy="1319748"/>
          </a:xfrm>
          <a:solidFill>
            <a:schemeClr val="accent1"/>
          </a:solidFill>
        </p:grpSpPr>
        <p:sp>
          <p:nvSpPr>
            <p:cNvPr id="296" name="Freeform: Shape 75">
              <a:extLst>
                <a:ext uri="{FF2B5EF4-FFF2-40B4-BE49-F238E27FC236}">
                  <a16:creationId xmlns:a16="http://schemas.microsoft.com/office/drawing/2014/main" id="{8D780AC0-9C6F-47C4-9141-27737C6C37A7}"/>
                </a:ext>
              </a:extLst>
            </p:cNvPr>
            <p:cNvSpPr/>
            <p:nvPr/>
          </p:nvSpPr>
          <p:spPr>
            <a:xfrm>
              <a:off x="7706210" y="876323"/>
              <a:ext cx="5943600" cy="1316918"/>
            </a:xfrm>
            <a:custGeom>
              <a:avLst/>
              <a:gdLst>
                <a:gd name="connsiteX0" fmla="*/ 0 w 3702638"/>
                <a:gd name="connsiteY0" fmla="*/ 1319717 h 1316917"/>
                <a:gd name="connsiteX1" fmla="*/ 0 w 3702638"/>
                <a:gd name="connsiteY1" fmla="*/ 0 h 1316917"/>
                <a:gd name="connsiteX2" fmla="*/ 3702893 w 3702638"/>
                <a:gd name="connsiteY2" fmla="*/ 0 h 1316917"/>
                <a:gd name="connsiteX3" fmla="*/ 3702893 w 3702638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638" h="1316917">
                  <a:moveTo>
                    <a:pt x="0" y="1319717"/>
                  </a:moveTo>
                  <a:lnTo>
                    <a:pt x="0" y="0"/>
                  </a:lnTo>
                  <a:lnTo>
                    <a:pt x="3702893" y="0"/>
                  </a:lnTo>
                  <a:lnTo>
                    <a:pt x="3702893" y="1319717"/>
                  </a:lnTo>
                  <a:close/>
                </a:path>
              </a:pathLst>
            </a:custGeom>
            <a:solidFill>
              <a:srgbClr val="F4F4F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97" name="Graphic 3">
              <a:extLst>
                <a:ext uri="{FF2B5EF4-FFF2-40B4-BE49-F238E27FC236}">
                  <a16:creationId xmlns:a16="http://schemas.microsoft.com/office/drawing/2014/main" id="{89C64D58-352F-4416-8594-5ED628F96B01}"/>
                </a:ext>
              </a:extLst>
            </p:cNvPr>
            <p:cNvGrpSpPr/>
            <p:nvPr/>
          </p:nvGrpSpPr>
          <p:grpSpPr>
            <a:xfrm>
              <a:off x="7045169" y="876354"/>
              <a:ext cx="655278" cy="1316918"/>
              <a:chOff x="7045169" y="876354"/>
              <a:chExt cx="655278" cy="1316918"/>
            </a:xfrm>
            <a:solidFill>
              <a:schemeClr val="accent1"/>
            </a:solidFill>
          </p:grpSpPr>
          <p:sp>
            <p:nvSpPr>
              <p:cNvPr id="301" name="Freeform: Shape 80">
                <a:extLst>
                  <a:ext uri="{FF2B5EF4-FFF2-40B4-BE49-F238E27FC236}">
                    <a16:creationId xmlns:a16="http://schemas.microsoft.com/office/drawing/2014/main" id="{11A4390D-1639-46E0-B28B-2A177E39B2D0}"/>
                  </a:ext>
                </a:extLst>
              </p:cNvPr>
              <p:cNvSpPr/>
              <p:nvPr/>
            </p:nvSpPr>
            <p:spPr>
              <a:xfrm>
                <a:off x="7045169" y="876354"/>
                <a:ext cx="655278" cy="1316918"/>
              </a:xfrm>
              <a:custGeom>
                <a:avLst/>
                <a:gdLst>
                  <a:gd name="connsiteX0" fmla="*/ 659859 w 655277"/>
                  <a:gd name="connsiteY0" fmla="*/ 1182236 h 1316917"/>
                  <a:gd name="connsiteX1" fmla="*/ 137545 w 655277"/>
                  <a:gd name="connsiteY1" fmla="*/ 659859 h 1316917"/>
                  <a:gd name="connsiteX2" fmla="*/ 659859 w 655277"/>
                  <a:gd name="connsiteY2" fmla="*/ 137481 h 1316917"/>
                  <a:gd name="connsiteX3" fmla="*/ 661067 w 655277"/>
                  <a:gd name="connsiteY3" fmla="*/ 137481 h 1316917"/>
                  <a:gd name="connsiteX4" fmla="*/ 661067 w 655277"/>
                  <a:gd name="connsiteY4" fmla="*/ 0 h 1316917"/>
                  <a:gd name="connsiteX5" fmla="*/ 659859 w 655277"/>
                  <a:gd name="connsiteY5" fmla="*/ 0 h 1316917"/>
                  <a:gd name="connsiteX6" fmla="*/ 0 w 655277"/>
                  <a:gd name="connsiteY6" fmla="*/ 659859 h 1316917"/>
                  <a:gd name="connsiteX7" fmla="*/ 659859 w 655277"/>
                  <a:gd name="connsiteY7" fmla="*/ 1319717 h 1316917"/>
                  <a:gd name="connsiteX8" fmla="*/ 661067 w 655277"/>
                  <a:gd name="connsiteY8" fmla="*/ 1319717 h 1316917"/>
                  <a:gd name="connsiteX9" fmla="*/ 661067 w 655277"/>
                  <a:gd name="connsiteY9" fmla="*/ 1182236 h 1316917"/>
                  <a:gd name="connsiteX10" fmla="*/ 659859 w 655277"/>
                  <a:gd name="connsiteY10" fmla="*/ 1182236 h 131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5277" h="1316917">
                    <a:moveTo>
                      <a:pt x="659859" y="1182236"/>
                    </a:moveTo>
                    <a:cubicBezTo>
                      <a:pt x="371409" y="1182236"/>
                      <a:pt x="137545" y="948372"/>
                      <a:pt x="137545" y="659859"/>
                    </a:cubicBezTo>
                    <a:cubicBezTo>
                      <a:pt x="137545" y="371409"/>
                      <a:pt x="371409" y="137481"/>
                      <a:pt x="659859" y="137481"/>
                    </a:cubicBezTo>
                    <a:cubicBezTo>
                      <a:pt x="660240" y="137481"/>
                      <a:pt x="660686" y="137481"/>
                      <a:pt x="661067" y="137481"/>
                    </a:cubicBezTo>
                    <a:lnTo>
                      <a:pt x="661067" y="0"/>
                    </a:lnTo>
                    <a:cubicBezTo>
                      <a:pt x="660686" y="0"/>
                      <a:pt x="660304" y="0"/>
                      <a:pt x="659859" y="0"/>
                    </a:cubicBezTo>
                    <a:cubicBezTo>
                      <a:pt x="295448" y="0"/>
                      <a:pt x="0" y="295448"/>
                      <a:pt x="0" y="659859"/>
                    </a:cubicBezTo>
                    <a:cubicBezTo>
                      <a:pt x="0" y="1024333"/>
                      <a:pt x="295448" y="1319717"/>
                      <a:pt x="659859" y="1319717"/>
                    </a:cubicBezTo>
                    <a:cubicBezTo>
                      <a:pt x="660240" y="1319717"/>
                      <a:pt x="660622" y="1319717"/>
                      <a:pt x="661067" y="1319717"/>
                    </a:cubicBezTo>
                    <a:lnTo>
                      <a:pt x="661067" y="1182236"/>
                    </a:lnTo>
                    <a:cubicBezTo>
                      <a:pt x="660686" y="1182172"/>
                      <a:pt x="660240" y="1182236"/>
                      <a:pt x="659859" y="1182236"/>
                    </a:cubicBezTo>
                    <a:close/>
                  </a:path>
                </a:pathLst>
              </a:custGeom>
              <a:solidFill>
                <a:srgbClr val="FAA72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2" name="Freeform: Shape 81">
                <a:extLst>
                  <a:ext uri="{FF2B5EF4-FFF2-40B4-BE49-F238E27FC236}">
                    <a16:creationId xmlns:a16="http://schemas.microsoft.com/office/drawing/2014/main" id="{166C2FD0-2A24-4E64-8C55-BCAEDEED182D}"/>
                  </a:ext>
                </a:extLst>
              </p:cNvPr>
              <p:cNvSpPr/>
              <p:nvPr/>
            </p:nvSpPr>
            <p:spPr>
              <a:xfrm>
                <a:off x="7045169" y="876354"/>
                <a:ext cx="655278" cy="655278"/>
              </a:xfrm>
              <a:custGeom>
                <a:avLst/>
                <a:gdLst>
                  <a:gd name="connsiteX0" fmla="*/ 0 w 655277"/>
                  <a:gd name="connsiteY0" fmla="*/ 659859 h 655277"/>
                  <a:gd name="connsiteX1" fmla="*/ 0 w 655277"/>
                  <a:gd name="connsiteY1" fmla="*/ 659859 h 655277"/>
                  <a:gd name="connsiteX2" fmla="*/ 137481 w 655277"/>
                  <a:gd name="connsiteY2" fmla="*/ 659859 h 655277"/>
                  <a:gd name="connsiteX3" fmla="*/ 137481 w 655277"/>
                  <a:gd name="connsiteY3" fmla="*/ 659859 h 655277"/>
                  <a:gd name="connsiteX4" fmla="*/ 659795 w 655277"/>
                  <a:gd name="connsiteY4" fmla="*/ 137481 h 655277"/>
                  <a:gd name="connsiteX5" fmla="*/ 661004 w 655277"/>
                  <a:gd name="connsiteY5" fmla="*/ 137481 h 655277"/>
                  <a:gd name="connsiteX6" fmla="*/ 661004 w 655277"/>
                  <a:gd name="connsiteY6" fmla="*/ 0 h 655277"/>
                  <a:gd name="connsiteX7" fmla="*/ 659795 w 655277"/>
                  <a:gd name="connsiteY7" fmla="*/ 0 h 655277"/>
                  <a:gd name="connsiteX8" fmla="*/ 0 w 655277"/>
                  <a:gd name="connsiteY8" fmla="*/ 659859 h 65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277" h="655277">
                    <a:moveTo>
                      <a:pt x="0" y="659859"/>
                    </a:moveTo>
                    <a:lnTo>
                      <a:pt x="0" y="659859"/>
                    </a:lnTo>
                    <a:lnTo>
                      <a:pt x="137481" y="659859"/>
                    </a:lnTo>
                    <a:lnTo>
                      <a:pt x="137481" y="659859"/>
                    </a:lnTo>
                    <a:cubicBezTo>
                      <a:pt x="137481" y="371409"/>
                      <a:pt x="371345" y="137481"/>
                      <a:pt x="659795" y="137481"/>
                    </a:cubicBezTo>
                    <a:cubicBezTo>
                      <a:pt x="660177" y="137481"/>
                      <a:pt x="660622" y="137481"/>
                      <a:pt x="661004" y="137481"/>
                    </a:cubicBezTo>
                    <a:lnTo>
                      <a:pt x="661004" y="0"/>
                    </a:lnTo>
                    <a:cubicBezTo>
                      <a:pt x="660622" y="0"/>
                      <a:pt x="660240" y="0"/>
                      <a:pt x="659795" y="0"/>
                    </a:cubicBezTo>
                    <a:cubicBezTo>
                      <a:pt x="295448" y="0"/>
                      <a:pt x="0" y="295448"/>
                      <a:pt x="0" y="659859"/>
                    </a:cubicBezTo>
                    <a:close/>
                  </a:path>
                </a:pathLst>
              </a:custGeom>
              <a:solidFill>
                <a:srgbClr val="E08E2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98" name="Freeform: Shape 77">
              <a:extLst>
                <a:ext uri="{FF2B5EF4-FFF2-40B4-BE49-F238E27FC236}">
                  <a16:creationId xmlns:a16="http://schemas.microsoft.com/office/drawing/2014/main" id="{9C01563D-197D-4F4A-8DC6-64286A07E7DF}"/>
                </a:ext>
              </a:extLst>
            </p:cNvPr>
            <p:cNvSpPr/>
            <p:nvPr/>
          </p:nvSpPr>
          <p:spPr>
            <a:xfrm>
              <a:off x="13612829" y="876335"/>
              <a:ext cx="246888" cy="1316918"/>
            </a:xfrm>
            <a:custGeom>
              <a:avLst/>
              <a:gdLst>
                <a:gd name="connsiteX0" fmla="*/ 0 w 248114"/>
                <a:gd name="connsiteY0" fmla="*/ 1319717 h 1316917"/>
                <a:gd name="connsiteX1" fmla="*/ 0 w 248114"/>
                <a:gd name="connsiteY1" fmla="*/ 0 h 1316917"/>
                <a:gd name="connsiteX2" fmla="*/ 252632 w 248114"/>
                <a:gd name="connsiteY2" fmla="*/ 0 h 1316917"/>
                <a:gd name="connsiteX3" fmla="*/ 252632 w 248114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114" h="1316917">
                  <a:moveTo>
                    <a:pt x="0" y="1319717"/>
                  </a:moveTo>
                  <a:lnTo>
                    <a:pt x="0" y="0"/>
                  </a:lnTo>
                  <a:lnTo>
                    <a:pt x="252632" y="0"/>
                  </a:lnTo>
                  <a:lnTo>
                    <a:pt x="252632" y="1319717"/>
                  </a:lnTo>
                  <a:close/>
                </a:path>
              </a:pathLst>
            </a:custGeom>
            <a:solidFill>
              <a:srgbClr val="FAA72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9" name="Freeform: Shape 78">
              <a:extLst>
                <a:ext uri="{FF2B5EF4-FFF2-40B4-BE49-F238E27FC236}">
                  <a16:creationId xmlns:a16="http://schemas.microsoft.com/office/drawing/2014/main" id="{FBD99262-2477-493F-BBFB-9860CE32777F}"/>
                </a:ext>
              </a:extLst>
            </p:cNvPr>
            <p:cNvSpPr/>
            <p:nvPr/>
          </p:nvSpPr>
          <p:spPr>
            <a:xfrm>
              <a:off x="7704582" y="876609"/>
              <a:ext cx="5943600" cy="44533"/>
            </a:xfrm>
            <a:custGeom>
              <a:avLst/>
              <a:gdLst>
                <a:gd name="connsiteX0" fmla="*/ 0 w 3709000"/>
                <a:gd name="connsiteY0" fmla="*/ 0 h 44533"/>
                <a:gd name="connsiteX1" fmla="*/ 3709001 w 3709000"/>
                <a:gd name="connsiteY1" fmla="*/ 0 h 44533"/>
                <a:gd name="connsiteX2" fmla="*/ 3709001 w 3709000"/>
                <a:gd name="connsiteY2" fmla="*/ 44533 h 44533"/>
                <a:gd name="connsiteX3" fmla="*/ 0 w 3709000"/>
                <a:gd name="connsiteY3" fmla="*/ 44533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000" h="44533">
                  <a:moveTo>
                    <a:pt x="0" y="0"/>
                  </a:moveTo>
                  <a:lnTo>
                    <a:pt x="3709001" y="0"/>
                  </a:lnTo>
                  <a:lnTo>
                    <a:pt x="3709001" y="44533"/>
                  </a:lnTo>
                  <a:lnTo>
                    <a:pt x="0" y="44533"/>
                  </a:lnTo>
                  <a:close/>
                </a:path>
              </a:pathLst>
            </a:custGeom>
            <a:solidFill>
              <a:srgbClr val="E08E2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0" name="Freeform: Shape 79">
              <a:extLst>
                <a:ext uri="{FF2B5EF4-FFF2-40B4-BE49-F238E27FC236}">
                  <a16:creationId xmlns:a16="http://schemas.microsoft.com/office/drawing/2014/main" id="{FFF7707C-768B-4582-9186-34D0503E742D}"/>
                </a:ext>
              </a:extLst>
            </p:cNvPr>
            <p:cNvSpPr/>
            <p:nvPr/>
          </p:nvSpPr>
          <p:spPr>
            <a:xfrm>
              <a:off x="7704582" y="2151538"/>
              <a:ext cx="5943600" cy="44533"/>
            </a:xfrm>
            <a:custGeom>
              <a:avLst/>
              <a:gdLst>
                <a:gd name="connsiteX0" fmla="*/ 0 w 3709000"/>
                <a:gd name="connsiteY0" fmla="*/ 0 h 44533"/>
                <a:gd name="connsiteX1" fmla="*/ 3709001 w 3709000"/>
                <a:gd name="connsiteY1" fmla="*/ 0 h 44533"/>
                <a:gd name="connsiteX2" fmla="*/ 3709001 w 3709000"/>
                <a:gd name="connsiteY2" fmla="*/ 44533 h 44533"/>
                <a:gd name="connsiteX3" fmla="*/ 0 w 3709000"/>
                <a:gd name="connsiteY3" fmla="*/ 44533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9000" h="44533">
                  <a:moveTo>
                    <a:pt x="0" y="0"/>
                  </a:moveTo>
                  <a:lnTo>
                    <a:pt x="3709001" y="0"/>
                  </a:lnTo>
                  <a:lnTo>
                    <a:pt x="3709001" y="44533"/>
                  </a:lnTo>
                  <a:lnTo>
                    <a:pt x="0" y="44533"/>
                  </a:lnTo>
                  <a:close/>
                </a:path>
              </a:pathLst>
            </a:custGeom>
            <a:solidFill>
              <a:srgbClr val="FAA72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03" name="Yellow Circle">
            <a:extLst>
              <a:ext uri="{FF2B5EF4-FFF2-40B4-BE49-F238E27FC236}">
                <a16:creationId xmlns:a16="http://schemas.microsoft.com/office/drawing/2014/main" id="{B01EAF3B-A8CB-4529-B401-BAB03339DA03}"/>
              </a:ext>
            </a:extLst>
          </p:cNvPr>
          <p:cNvGrpSpPr/>
          <p:nvPr/>
        </p:nvGrpSpPr>
        <p:grpSpPr>
          <a:xfrm>
            <a:off x="2848722" y="1066241"/>
            <a:ext cx="998822" cy="998822"/>
            <a:chOff x="7204346" y="1035516"/>
            <a:chExt cx="998822" cy="998822"/>
          </a:xfrm>
          <a:solidFill>
            <a:schemeClr val="accent1"/>
          </a:solidFill>
        </p:grpSpPr>
        <p:sp>
          <p:nvSpPr>
            <p:cNvPr id="304" name="Freeform: Shape 83">
              <a:extLst>
                <a:ext uri="{FF2B5EF4-FFF2-40B4-BE49-F238E27FC236}">
                  <a16:creationId xmlns:a16="http://schemas.microsoft.com/office/drawing/2014/main" id="{865B2D74-6112-4079-A959-627D3BBDF64D}"/>
                </a:ext>
              </a:extLst>
            </p:cNvPr>
            <p:cNvSpPr/>
            <p:nvPr/>
          </p:nvSpPr>
          <p:spPr>
            <a:xfrm>
              <a:off x="7204346" y="1035516"/>
              <a:ext cx="998822" cy="998822"/>
            </a:xfrm>
            <a:custGeom>
              <a:avLst/>
              <a:gdLst>
                <a:gd name="connsiteX0" fmla="*/ 953358 w 998821"/>
                <a:gd name="connsiteY0" fmla="*/ 452710 h 998821"/>
                <a:gd name="connsiteX1" fmla="*/ 548587 w 998821"/>
                <a:gd name="connsiteY1" fmla="*/ 953358 h 998821"/>
                <a:gd name="connsiteX2" fmla="*/ 47939 w 998821"/>
                <a:gd name="connsiteY2" fmla="*/ 548587 h 998821"/>
                <a:gd name="connsiteX3" fmla="*/ 452710 w 998821"/>
                <a:gd name="connsiteY3" fmla="*/ 47939 h 998821"/>
                <a:gd name="connsiteX4" fmla="*/ 953358 w 998821"/>
                <a:gd name="connsiteY4" fmla="*/ 452710 h 9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821" h="998821">
                  <a:moveTo>
                    <a:pt x="953358" y="452710"/>
                  </a:moveTo>
                  <a:cubicBezTo>
                    <a:pt x="979834" y="702734"/>
                    <a:pt x="798612" y="926882"/>
                    <a:pt x="548587" y="953358"/>
                  </a:cubicBezTo>
                  <a:cubicBezTo>
                    <a:pt x="298563" y="979834"/>
                    <a:pt x="74415" y="798612"/>
                    <a:pt x="47939" y="548587"/>
                  </a:cubicBezTo>
                  <a:cubicBezTo>
                    <a:pt x="21463" y="298563"/>
                    <a:pt x="202685" y="74415"/>
                    <a:pt x="452710" y="47939"/>
                  </a:cubicBezTo>
                  <a:cubicBezTo>
                    <a:pt x="702734" y="21463"/>
                    <a:pt x="926882" y="202685"/>
                    <a:pt x="953358" y="452710"/>
                  </a:cubicBezTo>
                  <a:close/>
                </a:path>
              </a:pathLst>
            </a:custGeom>
            <a:solidFill>
              <a:srgbClr val="FAA72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5" name="Freeform: Shape 84">
              <a:extLst>
                <a:ext uri="{FF2B5EF4-FFF2-40B4-BE49-F238E27FC236}">
                  <a16:creationId xmlns:a16="http://schemas.microsoft.com/office/drawing/2014/main" id="{ED40F19B-859B-45B6-AC91-9C9ED42F0E1C}"/>
                </a:ext>
              </a:extLst>
            </p:cNvPr>
            <p:cNvSpPr/>
            <p:nvPr/>
          </p:nvSpPr>
          <p:spPr>
            <a:xfrm>
              <a:off x="7249768" y="1080954"/>
              <a:ext cx="909755" cy="451696"/>
            </a:xfrm>
            <a:custGeom>
              <a:avLst/>
              <a:gdLst>
                <a:gd name="connsiteX0" fmla="*/ 0 w 909754"/>
                <a:gd name="connsiteY0" fmla="*/ 455259 h 451696"/>
                <a:gd name="connsiteX1" fmla="*/ 0 w 909754"/>
                <a:gd name="connsiteY1" fmla="*/ 455259 h 451696"/>
                <a:gd name="connsiteX2" fmla="*/ 910518 w 909754"/>
                <a:gd name="connsiteY2" fmla="*/ 455259 h 451696"/>
                <a:gd name="connsiteX3" fmla="*/ 910518 w 909754"/>
                <a:gd name="connsiteY3" fmla="*/ 455259 h 451696"/>
                <a:gd name="connsiteX4" fmla="*/ 455259 w 909754"/>
                <a:gd name="connsiteY4" fmla="*/ 0 h 451696"/>
                <a:gd name="connsiteX5" fmla="*/ 0 w 909754"/>
                <a:gd name="connsiteY5" fmla="*/ 455259 h 45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754" h="451696">
                  <a:moveTo>
                    <a:pt x="0" y="455259"/>
                  </a:moveTo>
                  <a:lnTo>
                    <a:pt x="0" y="455259"/>
                  </a:lnTo>
                  <a:lnTo>
                    <a:pt x="910518" y="455259"/>
                  </a:lnTo>
                  <a:lnTo>
                    <a:pt x="910518" y="455259"/>
                  </a:lnTo>
                  <a:cubicBezTo>
                    <a:pt x="910518" y="203836"/>
                    <a:pt x="706682" y="0"/>
                    <a:pt x="455259" y="0"/>
                  </a:cubicBezTo>
                  <a:cubicBezTo>
                    <a:pt x="203836" y="0"/>
                    <a:pt x="0" y="203836"/>
                    <a:pt x="0" y="455259"/>
                  </a:cubicBezTo>
                  <a:close/>
                </a:path>
              </a:pathLst>
            </a:custGeom>
            <a:solidFill>
              <a:srgbClr val="E08E2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11" name="Yellow Points">
            <a:extLst>
              <a:ext uri="{FF2B5EF4-FFF2-40B4-BE49-F238E27FC236}">
                <a16:creationId xmlns:a16="http://schemas.microsoft.com/office/drawing/2014/main" id="{894A7F74-B466-4640-A7B3-7FEDFE3BA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573" y="1418828"/>
            <a:ext cx="5329733" cy="56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Creating/adding/inserting a new record.</a:t>
            </a:r>
            <a:b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: Zomato adds a new restaurant on its website</a:t>
            </a:r>
          </a:p>
        </p:txBody>
      </p:sp>
      <p:sp>
        <p:nvSpPr>
          <p:cNvPr id="312" name="Yellow Heading">
            <a:extLst>
              <a:ext uri="{FF2B5EF4-FFF2-40B4-BE49-F238E27FC236}">
                <a16:creationId xmlns:a16="http://schemas.microsoft.com/office/drawing/2014/main" id="{2A4CBDBB-B8AB-4B79-BEF7-02D7DA5880F9}"/>
              </a:ext>
            </a:extLst>
          </p:cNvPr>
          <p:cNvSpPr txBox="1"/>
          <p:nvPr/>
        </p:nvSpPr>
        <p:spPr>
          <a:xfrm>
            <a:off x="3884573" y="1004237"/>
            <a:ext cx="5329733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</a:p>
        </p:txBody>
      </p:sp>
      <p:grpSp>
        <p:nvGrpSpPr>
          <p:cNvPr id="224" name="Green Patch">
            <a:extLst>
              <a:ext uri="{FF2B5EF4-FFF2-40B4-BE49-F238E27FC236}">
                <a16:creationId xmlns:a16="http://schemas.microsoft.com/office/drawing/2014/main" id="{4C052950-A8D7-4490-9261-DDF07B7A66AD}"/>
              </a:ext>
            </a:extLst>
          </p:cNvPr>
          <p:cNvGrpSpPr/>
          <p:nvPr/>
        </p:nvGrpSpPr>
        <p:grpSpPr>
          <a:xfrm>
            <a:off x="2674602" y="5178943"/>
            <a:ext cx="6834288" cy="1319780"/>
            <a:chOff x="7045169" y="5071851"/>
            <a:chExt cx="6834288" cy="1319780"/>
          </a:xfrm>
          <a:solidFill>
            <a:schemeClr val="accent1"/>
          </a:solidFill>
        </p:grpSpPr>
        <p:sp>
          <p:nvSpPr>
            <p:cNvPr id="225" name="Freeform: Shape 4">
              <a:extLst>
                <a:ext uri="{FF2B5EF4-FFF2-40B4-BE49-F238E27FC236}">
                  <a16:creationId xmlns:a16="http://schemas.microsoft.com/office/drawing/2014/main" id="{AED71BA7-4A30-4082-B548-7B8A7F3DFF98}"/>
                </a:ext>
              </a:extLst>
            </p:cNvPr>
            <p:cNvSpPr/>
            <p:nvPr/>
          </p:nvSpPr>
          <p:spPr>
            <a:xfrm>
              <a:off x="7706236" y="5071851"/>
              <a:ext cx="5943600" cy="1316918"/>
            </a:xfrm>
            <a:custGeom>
              <a:avLst/>
              <a:gdLst>
                <a:gd name="connsiteX0" fmla="*/ 0 w 3702638"/>
                <a:gd name="connsiteY0" fmla="*/ 1319717 h 1316917"/>
                <a:gd name="connsiteX1" fmla="*/ 0 w 3702638"/>
                <a:gd name="connsiteY1" fmla="*/ 0 h 1316917"/>
                <a:gd name="connsiteX2" fmla="*/ 3702893 w 3702638"/>
                <a:gd name="connsiteY2" fmla="*/ 0 h 1316917"/>
                <a:gd name="connsiteX3" fmla="*/ 3702893 w 3702638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638" h="1316917">
                  <a:moveTo>
                    <a:pt x="0" y="1319717"/>
                  </a:moveTo>
                  <a:lnTo>
                    <a:pt x="0" y="0"/>
                  </a:lnTo>
                  <a:lnTo>
                    <a:pt x="3702893" y="0"/>
                  </a:lnTo>
                  <a:lnTo>
                    <a:pt x="3702893" y="1319717"/>
                  </a:lnTo>
                  <a:close/>
                </a:path>
              </a:pathLst>
            </a:custGeom>
            <a:solidFill>
              <a:srgbClr val="F4F4F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26" name="Graphic 3">
              <a:extLst>
                <a:ext uri="{FF2B5EF4-FFF2-40B4-BE49-F238E27FC236}">
                  <a16:creationId xmlns:a16="http://schemas.microsoft.com/office/drawing/2014/main" id="{AB44320A-E95E-4069-8424-C82D4BF909C8}"/>
                </a:ext>
              </a:extLst>
            </p:cNvPr>
            <p:cNvGrpSpPr/>
            <p:nvPr/>
          </p:nvGrpSpPr>
          <p:grpSpPr>
            <a:xfrm>
              <a:off x="7045169" y="5071914"/>
              <a:ext cx="655278" cy="1316918"/>
              <a:chOff x="7045169" y="5071914"/>
              <a:chExt cx="655278" cy="1316918"/>
            </a:xfrm>
            <a:solidFill>
              <a:schemeClr val="accent1"/>
            </a:solidFill>
          </p:grpSpPr>
          <p:sp>
            <p:nvSpPr>
              <p:cNvPr id="230" name="Freeform: Shape 9">
                <a:extLst>
                  <a:ext uri="{FF2B5EF4-FFF2-40B4-BE49-F238E27FC236}">
                    <a16:creationId xmlns:a16="http://schemas.microsoft.com/office/drawing/2014/main" id="{3682C4B0-0FCF-4600-AC1F-F4DBF8BE2E42}"/>
                  </a:ext>
                </a:extLst>
              </p:cNvPr>
              <p:cNvSpPr/>
              <p:nvPr/>
            </p:nvSpPr>
            <p:spPr>
              <a:xfrm>
                <a:off x="7045169" y="5071914"/>
                <a:ext cx="655278" cy="1316918"/>
              </a:xfrm>
              <a:custGeom>
                <a:avLst/>
                <a:gdLst>
                  <a:gd name="connsiteX0" fmla="*/ 659859 w 655277"/>
                  <a:gd name="connsiteY0" fmla="*/ 1182172 h 1316917"/>
                  <a:gd name="connsiteX1" fmla="*/ 137545 w 655277"/>
                  <a:gd name="connsiteY1" fmla="*/ 659859 h 1316917"/>
                  <a:gd name="connsiteX2" fmla="*/ 659859 w 655277"/>
                  <a:gd name="connsiteY2" fmla="*/ 137481 h 1316917"/>
                  <a:gd name="connsiteX3" fmla="*/ 661067 w 655277"/>
                  <a:gd name="connsiteY3" fmla="*/ 137481 h 1316917"/>
                  <a:gd name="connsiteX4" fmla="*/ 661067 w 655277"/>
                  <a:gd name="connsiteY4" fmla="*/ 0 h 1316917"/>
                  <a:gd name="connsiteX5" fmla="*/ 659859 w 655277"/>
                  <a:gd name="connsiteY5" fmla="*/ 0 h 1316917"/>
                  <a:gd name="connsiteX6" fmla="*/ 0 w 655277"/>
                  <a:gd name="connsiteY6" fmla="*/ 659859 h 1316917"/>
                  <a:gd name="connsiteX7" fmla="*/ 659859 w 655277"/>
                  <a:gd name="connsiteY7" fmla="*/ 1319717 h 1316917"/>
                  <a:gd name="connsiteX8" fmla="*/ 661067 w 655277"/>
                  <a:gd name="connsiteY8" fmla="*/ 1319717 h 1316917"/>
                  <a:gd name="connsiteX9" fmla="*/ 661067 w 655277"/>
                  <a:gd name="connsiteY9" fmla="*/ 1182236 h 1316917"/>
                  <a:gd name="connsiteX10" fmla="*/ 659859 w 655277"/>
                  <a:gd name="connsiteY10" fmla="*/ 1182172 h 131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5277" h="1316917">
                    <a:moveTo>
                      <a:pt x="659859" y="1182172"/>
                    </a:moveTo>
                    <a:cubicBezTo>
                      <a:pt x="371409" y="1182172"/>
                      <a:pt x="137545" y="948308"/>
                      <a:pt x="137545" y="659859"/>
                    </a:cubicBezTo>
                    <a:cubicBezTo>
                      <a:pt x="137545" y="371409"/>
                      <a:pt x="371409" y="137481"/>
                      <a:pt x="659859" y="137481"/>
                    </a:cubicBezTo>
                    <a:cubicBezTo>
                      <a:pt x="660240" y="137481"/>
                      <a:pt x="660686" y="137481"/>
                      <a:pt x="661067" y="137481"/>
                    </a:cubicBezTo>
                    <a:lnTo>
                      <a:pt x="661067" y="0"/>
                    </a:lnTo>
                    <a:cubicBezTo>
                      <a:pt x="660686" y="0"/>
                      <a:pt x="660304" y="0"/>
                      <a:pt x="659859" y="0"/>
                    </a:cubicBezTo>
                    <a:cubicBezTo>
                      <a:pt x="295448" y="0"/>
                      <a:pt x="0" y="295448"/>
                      <a:pt x="0" y="659859"/>
                    </a:cubicBezTo>
                    <a:cubicBezTo>
                      <a:pt x="0" y="1024333"/>
                      <a:pt x="295448" y="1319717"/>
                      <a:pt x="659859" y="1319717"/>
                    </a:cubicBezTo>
                    <a:cubicBezTo>
                      <a:pt x="660240" y="1319717"/>
                      <a:pt x="660622" y="1319717"/>
                      <a:pt x="661067" y="1319717"/>
                    </a:cubicBezTo>
                    <a:lnTo>
                      <a:pt x="661067" y="1182236"/>
                    </a:lnTo>
                    <a:cubicBezTo>
                      <a:pt x="660686" y="1182172"/>
                      <a:pt x="660240" y="1182172"/>
                      <a:pt x="659859" y="1182172"/>
                    </a:cubicBezTo>
                    <a:close/>
                  </a:path>
                </a:pathLst>
              </a:custGeom>
              <a:solidFill>
                <a:srgbClr val="22AF7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1" name="Freeform: Shape 10">
                <a:extLst>
                  <a:ext uri="{FF2B5EF4-FFF2-40B4-BE49-F238E27FC236}">
                    <a16:creationId xmlns:a16="http://schemas.microsoft.com/office/drawing/2014/main" id="{C11539F0-EA35-4CB7-8D39-1FA91283814C}"/>
                  </a:ext>
                </a:extLst>
              </p:cNvPr>
              <p:cNvSpPr/>
              <p:nvPr/>
            </p:nvSpPr>
            <p:spPr>
              <a:xfrm>
                <a:off x="7045169" y="5071914"/>
                <a:ext cx="655278" cy="655278"/>
              </a:xfrm>
              <a:custGeom>
                <a:avLst/>
                <a:gdLst>
                  <a:gd name="connsiteX0" fmla="*/ 0 w 655277"/>
                  <a:gd name="connsiteY0" fmla="*/ 659859 h 655277"/>
                  <a:gd name="connsiteX1" fmla="*/ 137481 w 655277"/>
                  <a:gd name="connsiteY1" fmla="*/ 659859 h 655277"/>
                  <a:gd name="connsiteX2" fmla="*/ 659795 w 655277"/>
                  <a:gd name="connsiteY2" fmla="*/ 137481 h 655277"/>
                  <a:gd name="connsiteX3" fmla="*/ 661004 w 655277"/>
                  <a:gd name="connsiteY3" fmla="*/ 137481 h 655277"/>
                  <a:gd name="connsiteX4" fmla="*/ 661004 w 655277"/>
                  <a:gd name="connsiteY4" fmla="*/ 0 h 655277"/>
                  <a:gd name="connsiteX5" fmla="*/ 659795 w 655277"/>
                  <a:gd name="connsiteY5" fmla="*/ 0 h 655277"/>
                  <a:gd name="connsiteX6" fmla="*/ 0 w 655277"/>
                  <a:gd name="connsiteY6" fmla="*/ 659859 h 65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277" h="655277">
                    <a:moveTo>
                      <a:pt x="0" y="659859"/>
                    </a:moveTo>
                    <a:lnTo>
                      <a:pt x="137481" y="659859"/>
                    </a:lnTo>
                    <a:cubicBezTo>
                      <a:pt x="137481" y="371409"/>
                      <a:pt x="371345" y="137481"/>
                      <a:pt x="659795" y="137481"/>
                    </a:cubicBezTo>
                    <a:cubicBezTo>
                      <a:pt x="660177" y="137481"/>
                      <a:pt x="660622" y="137481"/>
                      <a:pt x="661004" y="137481"/>
                    </a:cubicBezTo>
                    <a:lnTo>
                      <a:pt x="661004" y="0"/>
                    </a:lnTo>
                    <a:cubicBezTo>
                      <a:pt x="660622" y="0"/>
                      <a:pt x="660240" y="0"/>
                      <a:pt x="659795" y="0"/>
                    </a:cubicBezTo>
                    <a:cubicBezTo>
                      <a:pt x="295448" y="0"/>
                      <a:pt x="0" y="295384"/>
                      <a:pt x="0" y="659859"/>
                    </a:cubicBezTo>
                    <a:close/>
                  </a:path>
                </a:pathLst>
              </a:custGeom>
              <a:solidFill>
                <a:srgbClr val="1D996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27" name="Freeform: Shape 6">
              <a:extLst>
                <a:ext uri="{FF2B5EF4-FFF2-40B4-BE49-F238E27FC236}">
                  <a16:creationId xmlns:a16="http://schemas.microsoft.com/office/drawing/2014/main" id="{FEB1C09C-03D8-4779-AE61-BAE4D61A395A}"/>
                </a:ext>
              </a:extLst>
            </p:cNvPr>
            <p:cNvSpPr/>
            <p:nvPr/>
          </p:nvSpPr>
          <p:spPr>
            <a:xfrm>
              <a:off x="13632569" y="5071851"/>
              <a:ext cx="246888" cy="1316918"/>
            </a:xfrm>
            <a:custGeom>
              <a:avLst/>
              <a:gdLst>
                <a:gd name="connsiteX0" fmla="*/ 0 w 248114"/>
                <a:gd name="connsiteY0" fmla="*/ 1319717 h 1316917"/>
                <a:gd name="connsiteX1" fmla="*/ 0 w 248114"/>
                <a:gd name="connsiteY1" fmla="*/ 0 h 1316917"/>
                <a:gd name="connsiteX2" fmla="*/ 252632 w 248114"/>
                <a:gd name="connsiteY2" fmla="*/ 0 h 1316917"/>
                <a:gd name="connsiteX3" fmla="*/ 252632 w 248114"/>
                <a:gd name="connsiteY3" fmla="*/ 1319717 h 131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114" h="1316917">
                  <a:moveTo>
                    <a:pt x="0" y="1319717"/>
                  </a:moveTo>
                  <a:lnTo>
                    <a:pt x="0" y="0"/>
                  </a:lnTo>
                  <a:lnTo>
                    <a:pt x="252632" y="0"/>
                  </a:lnTo>
                  <a:lnTo>
                    <a:pt x="252632" y="1319717"/>
                  </a:lnTo>
                  <a:close/>
                </a:path>
              </a:pathLst>
            </a:custGeom>
            <a:solidFill>
              <a:srgbClr val="22AF7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8" name="Freeform: Shape 7">
              <a:extLst>
                <a:ext uri="{FF2B5EF4-FFF2-40B4-BE49-F238E27FC236}">
                  <a16:creationId xmlns:a16="http://schemas.microsoft.com/office/drawing/2014/main" id="{D3D853BF-0B12-4402-AF52-895DA4A874BF}"/>
                </a:ext>
              </a:extLst>
            </p:cNvPr>
            <p:cNvSpPr/>
            <p:nvPr/>
          </p:nvSpPr>
          <p:spPr>
            <a:xfrm>
              <a:off x="7698220" y="5072169"/>
              <a:ext cx="5943600" cy="44533"/>
            </a:xfrm>
            <a:custGeom>
              <a:avLst/>
              <a:gdLst>
                <a:gd name="connsiteX0" fmla="*/ 0 w 3715362"/>
                <a:gd name="connsiteY0" fmla="*/ 0 h 44533"/>
                <a:gd name="connsiteX1" fmla="*/ 3715362 w 3715362"/>
                <a:gd name="connsiteY1" fmla="*/ 0 h 44533"/>
                <a:gd name="connsiteX2" fmla="*/ 3715362 w 3715362"/>
                <a:gd name="connsiteY2" fmla="*/ 44534 h 44533"/>
                <a:gd name="connsiteX3" fmla="*/ 0 w 3715362"/>
                <a:gd name="connsiteY3" fmla="*/ 44534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362" h="44533">
                  <a:moveTo>
                    <a:pt x="0" y="0"/>
                  </a:moveTo>
                  <a:lnTo>
                    <a:pt x="3715362" y="0"/>
                  </a:lnTo>
                  <a:lnTo>
                    <a:pt x="3715362" y="44534"/>
                  </a:lnTo>
                  <a:lnTo>
                    <a:pt x="0" y="44534"/>
                  </a:lnTo>
                  <a:close/>
                </a:path>
              </a:pathLst>
            </a:custGeom>
            <a:solidFill>
              <a:srgbClr val="1D996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9" name="Freeform: Shape 8">
              <a:extLst>
                <a:ext uri="{FF2B5EF4-FFF2-40B4-BE49-F238E27FC236}">
                  <a16:creationId xmlns:a16="http://schemas.microsoft.com/office/drawing/2014/main" id="{C07C6360-CBB1-4216-8958-F242D3BAF7C0}"/>
                </a:ext>
              </a:extLst>
            </p:cNvPr>
            <p:cNvSpPr/>
            <p:nvPr/>
          </p:nvSpPr>
          <p:spPr>
            <a:xfrm>
              <a:off x="7698220" y="6347098"/>
              <a:ext cx="5943600" cy="44533"/>
            </a:xfrm>
            <a:custGeom>
              <a:avLst/>
              <a:gdLst>
                <a:gd name="connsiteX0" fmla="*/ 0 w 3715362"/>
                <a:gd name="connsiteY0" fmla="*/ 0 h 44533"/>
                <a:gd name="connsiteX1" fmla="*/ 3715362 w 3715362"/>
                <a:gd name="connsiteY1" fmla="*/ 0 h 44533"/>
                <a:gd name="connsiteX2" fmla="*/ 3715362 w 3715362"/>
                <a:gd name="connsiteY2" fmla="*/ 44533 h 44533"/>
                <a:gd name="connsiteX3" fmla="*/ 0 w 3715362"/>
                <a:gd name="connsiteY3" fmla="*/ 44533 h 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362" h="44533">
                  <a:moveTo>
                    <a:pt x="0" y="0"/>
                  </a:moveTo>
                  <a:lnTo>
                    <a:pt x="3715362" y="0"/>
                  </a:lnTo>
                  <a:lnTo>
                    <a:pt x="3715362" y="44533"/>
                  </a:lnTo>
                  <a:lnTo>
                    <a:pt x="0" y="44533"/>
                  </a:lnTo>
                  <a:close/>
                </a:path>
              </a:pathLst>
            </a:custGeom>
            <a:solidFill>
              <a:srgbClr val="22AF7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232" name="Green Circle">
            <a:extLst>
              <a:ext uri="{FF2B5EF4-FFF2-40B4-BE49-F238E27FC236}">
                <a16:creationId xmlns:a16="http://schemas.microsoft.com/office/drawing/2014/main" id="{9D6B5473-C36F-4109-9A1E-E310564777E4}"/>
              </a:ext>
            </a:extLst>
          </p:cNvPr>
          <p:cNvGrpSpPr/>
          <p:nvPr/>
        </p:nvGrpSpPr>
        <p:grpSpPr>
          <a:xfrm>
            <a:off x="2893256" y="5379562"/>
            <a:ext cx="909755" cy="909755"/>
            <a:chOff x="7249768" y="5276450"/>
            <a:chExt cx="909755" cy="909755"/>
          </a:xfrm>
          <a:solidFill>
            <a:schemeClr val="accent1"/>
          </a:solidFill>
        </p:grpSpPr>
        <p:sp>
          <p:nvSpPr>
            <p:cNvPr id="233" name="Freeform: Shape 12">
              <a:extLst>
                <a:ext uri="{FF2B5EF4-FFF2-40B4-BE49-F238E27FC236}">
                  <a16:creationId xmlns:a16="http://schemas.microsoft.com/office/drawing/2014/main" id="{76BAB538-F031-45E5-9F41-9F56401CFCE2}"/>
                </a:ext>
              </a:extLst>
            </p:cNvPr>
            <p:cNvSpPr/>
            <p:nvPr/>
          </p:nvSpPr>
          <p:spPr>
            <a:xfrm>
              <a:off x="7249768" y="5276450"/>
              <a:ext cx="909755" cy="909755"/>
            </a:xfrm>
            <a:custGeom>
              <a:avLst/>
              <a:gdLst>
                <a:gd name="connsiteX0" fmla="*/ 455259 w 909754"/>
                <a:gd name="connsiteY0" fmla="*/ 0 h 909754"/>
                <a:gd name="connsiteX1" fmla="*/ 910518 w 909754"/>
                <a:gd name="connsiteY1" fmla="*/ 455259 h 909754"/>
                <a:gd name="connsiteX2" fmla="*/ 455259 w 909754"/>
                <a:gd name="connsiteY2" fmla="*/ 910518 h 909754"/>
                <a:gd name="connsiteX3" fmla="*/ 0 w 909754"/>
                <a:gd name="connsiteY3" fmla="*/ 455259 h 909754"/>
                <a:gd name="connsiteX4" fmla="*/ 455259 w 909754"/>
                <a:gd name="connsiteY4" fmla="*/ 0 h 9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754" h="909754">
                  <a:moveTo>
                    <a:pt x="455259" y="0"/>
                  </a:moveTo>
                  <a:cubicBezTo>
                    <a:pt x="706682" y="0"/>
                    <a:pt x="910518" y="203836"/>
                    <a:pt x="910518" y="455259"/>
                  </a:cubicBezTo>
                  <a:cubicBezTo>
                    <a:pt x="910518" y="706682"/>
                    <a:pt x="706682" y="910518"/>
                    <a:pt x="455259" y="910518"/>
                  </a:cubicBezTo>
                  <a:cubicBezTo>
                    <a:pt x="203836" y="910518"/>
                    <a:pt x="0" y="706682"/>
                    <a:pt x="0" y="455259"/>
                  </a:cubicBezTo>
                  <a:cubicBezTo>
                    <a:pt x="0" y="203836"/>
                    <a:pt x="203836" y="0"/>
                    <a:pt x="455259" y="0"/>
                  </a:cubicBezTo>
                  <a:close/>
                </a:path>
              </a:pathLst>
            </a:custGeom>
            <a:solidFill>
              <a:srgbClr val="22AF7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4" name="Freeform: Shape 13">
              <a:extLst>
                <a:ext uri="{FF2B5EF4-FFF2-40B4-BE49-F238E27FC236}">
                  <a16:creationId xmlns:a16="http://schemas.microsoft.com/office/drawing/2014/main" id="{71C858BF-C6F4-44DE-938D-B79F4F0D02F5}"/>
                </a:ext>
              </a:extLst>
            </p:cNvPr>
            <p:cNvSpPr/>
            <p:nvPr/>
          </p:nvSpPr>
          <p:spPr>
            <a:xfrm>
              <a:off x="7249768" y="5276450"/>
              <a:ext cx="909755" cy="451696"/>
            </a:xfrm>
            <a:custGeom>
              <a:avLst/>
              <a:gdLst>
                <a:gd name="connsiteX0" fmla="*/ 455259 w 909754"/>
                <a:gd name="connsiteY0" fmla="*/ 0 h 451696"/>
                <a:gd name="connsiteX1" fmla="*/ 0 w 909754"/>
                <a:gd name="connsiteY1" fmla="*/ 455259 h 451696"/>
                <a:gd name="connsiteX2" fmla="*/ 910518 w 909754"/>
                <a:gd name="connsiteY2" fmla="*/ 455259 h 451696"/>
                <a:gd name="connsiteX3" fmla="*/ 455259 w 909754"/>
                <a:gd name="connsiteY3" fmla="*/ 0 h 45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754" h="451696">
                  <a:moveTo>
                    <a:pt x="455259" y="0"/>
                  </a:moveTo>
                  <a:cubicBezTo>
                    <a:pt x="203836" y="0"/>
                    <a:pt x="0" y="203836"/>
                    <a:pt x="0" y="455259"/>
                  </a:cubicBezTo>
                  <a:lnTo>
                    <a:pt x="910518" y="455259"/>
                  </a:lnTo>
                  <a:cubicBezTo>
                    <a:pt x="910518" y="203836"/>
                    <a:pt x="706682" y="0"/>
                    <a:pt x="455259" y="0"/>
                  </a:cubicBezTo>
                  <a:close/>
                </a:path>
              </a:pathLst>
            </a:custGeom>
            <a:solidFill>
              <a:srgbClr val="1D996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5" name="Green Points">
            <a:extLst>
              <a:ext uri="{FF2B5EF4-FFF2-40B4-BE49-F238E27FC236}">
                <a16:creationId xmlns:a16="http://schemas.microsoft.com/office/drawing/2014/main" id="{C5D2D9A8-6852-4C17-ACA8-0A3B6ACB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573" y="5692009"/>
            <a:ext cx="5332987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Deleting an existing record.</a:t>
            </a:r>
          </a:p>
          <a:p>
            <a:r>
              <a:rPr lang="en-IN" sz="1500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Zomato deletes a previously existing restaurant on its website.</a:t>
            </a:r>
          </a:p>
        </p:txBody>
      </p:sp>
      <p:sp>
        <p:nvSpPr>
          <p:cNvPr id="246" name="Green Heading">
            <a:extLst>
              <a:ext uri="{FF2B5EF4-FFF2-40B4-BE49-F238E27FC236}">
                <a16:creationId xmlns:a16="http://schemas.microsoft.com/office/drawing/2014/main" id="{B36B19BD-FD99-4BE2-8667-4D36932B8147}"/>
              </a:ext>
            </a:extLst>
          </p:cNvPr>
          <p:cNvSpPr txBox="1"/>
          <p:nvPr/>
        </p:nvSpPr>
        <p:spPr>
          <a:xfrm>
            <a:off x="3884573" y="5277418"/>
            <a:ext cx="5332987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89" name="Yellow Heading">
            <a:extLst>
              <a:ext uri="{FF2B5EF4-FFF2-40B4-BE49-F238E27FC236}">
                <a16:creationId xmlns:a16="http://schemas.microsoft.com/office/drawing/2014/main" id="{E457188F-DEE4-476E-85CB-FC906911AC7E}"/>
              </a:ext>
            </a:extLst>
          </p:cNvPr>
          <p:cNvSpPr txBox="1"/>
          <p:nvPr/>
        </p:nvSpPr>
        <p:spPr>
          <a:xfrm>
            <a:off x="3229591" y="1382772"/>
            <a:ext cx="237084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0" name="Yellow Heading">
            <a:extLst>
              <a:ext uri="{FF2B5EF4-FFF2-40B4-BE49-F238E27FC236}">
                <a16:creationId xmlns:a16="http://schemas.microsoft.com/office/drawing/2014/main" id="{C5C772A7-C4A8-44D8-B56D-404A98A9A1E3}"/>
              </a:ext>
            </a:extLst>
          </p:cNvPr>
          <p:cNvSpPr txBox="1"/>
          <p:nvPr/>
        </p:nvSpPr>
        <p:spPr>
          <a:xfrm>
            <a:off x="3229591" y="2807302"/>
            <a:ext cx="237084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1" name="Yellow Heading">
            <a:extLst>
              <a:ext uri="{FF2B5EF4-FFF2-40B4-BE49-F238E27FC236}">
                <a16:creationId xmlns:a16="http://schemas.microsoft.com/office/drawing/2014/main" id="{0E71D913-AFA8-4783-8C5D-D277D7D6DD6E}"/>
              </a:ext>
            </a:extLst>
          </p:cNvPr>
          <p:cNvSpPr txBox="1"/>
          <p:nvPr/>
        </p:nvSpPr>
        <p:spPr>
          <a:xfrm>
            <a:off x="3261401" y="4235120"/>
            <a:ext cx="237084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2" name="Yellow Heading">
            <a:extLst>
              <a:ext uri="{FF2B5EF4-FFF2-40B4-BE49-F238E27FC236}">
                <a16:creationId xmlns:a16="http://schemas.microsoft.com/office/drawing/2014/main" id="{2A1F73A1-D5D5-430A-9E01-BAAD45E46BEA}"/>
              </a:ext>
            </a:extLst>
          </p:cNvPr>
          <p:cNvSpPr txBox="1"/>
          <p:nvPr/>
        </p:nvSpPr>
        <p:spPr>
          <a:xfrm>
            <a:off x="3229591" y="5651559"/>
            <a:ext cx="237084" cy="3657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97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  <p:bldP spid="268" grpId="0"/>
      <p:bldP spid="268" grpId="2"/>
      <p:bldP spid="269" grpId="0"/>
      <p:bldP spid="269" grpId="2"/>
      <p:bldP spid="293" grpId="0"/>
      <p:bldP spid="293" grpId="2"/>
      <p:bldP spid="294" grpId="0"/>
      <p:bldP spid="294" grpId="2"/>
      <p:bldP spid="311" grpId="0"/>
      <p:bldP spid="311" grpId="2"/>
      <p:bldP spid="312" grpId="0"/>
      <p:bldP spid="312" grpId="2"/>
      <p:bldP spid="245" grpId="0"/>
      <p:bldP spid="245" grpId="2"/>
      <p:bldP spid="246" grpId="0"/>
      <p:bldP spid="246" grpId="2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1;p37">
            <a:extLst>
              <a:ext uri="{FF2B5EF4-FFF2-40B4-BE49-F238E27FC236}">
                <a16:creationId xmlns:a16="http://schemas.microsoft.com/office/drawing/2014/main" id="{95EB2928-428C-4052-AD57-88B71DCFF4D3}"/>
              </a:ext>
            </a:extLst>
          </p:cNvPr>
          <p:cNvSpPr txBox="1"/>
          <p:nvPr/>
        </p:nvSpPr>
        <p:spPr>
          <a:xfrm>
            <a:off x="2287743" y="2990435"/>
            <a:ext cx="7616514" cy="87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3" tIns="91423" rIns="91423" bIns="91423" anchor="ctr">
            <a:spAutoFit/>
          </a:bodyPr>
          <a:lstStyle>
            <a:lvl1pPr algn="ctr">
              <a:defRPr sz="4500">
                <a:solidFill>
                  <a:srgbClr val="F4AB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r>
              <a:rPr lang="en-IN" dirty="0">
                <a:solidFill>
                  <a:srgbClr val="5A5A5A"/>
                </a:solidFill>
              </a:rPr>
              <a:t>Types of Databases</a:t>
            </a:r>
            <a:endParaRPr kumimoji="0" lang="en-IN" sz="45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70900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ividing Line">
            <a:extLst>
              <a:ext uri="{FF2B5EF4-FFF2-40B4-BE49-F238E27FC236}">
                <a16:creationId xmlns:a16="http://schemas.microsoft.com/office/drawing/2014/main" id="{7746C3DD-656B-4501-B21F-6DD364CFCB36}"/>
              </a:ext>
            </a:extLst>
          </p:cNvPr>
          <p:cNvCxnSpPr>
            <a:cxnSpLocks/>
          </p:cNvCxnSpPr>
          <p:nvPr/>
        </p:nvCxnSpPr>
        <p:spPr>
          <a:xfrm>
            <a:off x="6096000" y="1485220"/>
            <a:ext cx="0" cy="5034908"/>
          </a:xfrm>
          <a:prstGeom prst="line">
            <a:avLst/>
          </a:prstGeom>
          <a:ln w="254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Blue P1 Patch">
            <a:extLst>
              <a:ext uri="{FF2B5EF4-FFF2-40B4-BE49-F238E27FC236}">
                <a16:creationId xmlns:a16="http://schemas.microsoft.com/office/drawing/2014/main" id="{6C806D8A-5F69-4969-977A-3FBE8B7F34D0}"/>
              </a:ext>
            </a:extLst>
          </p:cNvPr>
          <p:cNvGrpSpPr/>
          <p:nvPr/>
        </p:nvGrpSpPr>
        <p:grpSpPr>
          <a:xfrm flipH="1">
            <a:off x="6011174" y="1556271"/>
            <a:ext cx="6085088" cy="909052"/>
            <a:chOff x="101316" y="1324259"/>
            <a:chExt cx="6085088" cy="909052"/>
          </a:xfrm>
        </p:grpSpPr>
        <p:sp>
          <p:nvSpPr>
            <p:cNvPr id="78" name="Yellow P1 Line">
              <a:extLst>
                <a:ext uri="{FF2B5EF4-FFF2-40B4-BE49-F238E27FC236}">
                  <a16:creationId xmlns:a16="http://schemas.microsoft.com/office/drawing/2014/main" id="{35A46B0B-D1D2-421F-A0C6-24602D7274E0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9" name="Yellow Small Circle">
              <a:extLst>
                <a:ext uri="{FF2B5EF4-FFF2-40B4-BE49-F238E27FC236}">
                  <a16:creationId xmlns:a16="http://schemas.microsoft.com/office/drawing/2014/main" id="{24F1ECA1-D902-458C-A9CE-C6508CCD1F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F2A87A6-BF10-40DA-B690-FB87FCABB212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CCF19FE-EA2E-42E5-80DF-3AA5AADD1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0" name="Yellow Patch">
              <a:extLst>
                <a:ext uri="{FF2B5EF4-FFF2-40B4-BE49-F238E27FC236}">
                  <a16:creationId xmlns:a16="http://schemas.microsoft.com/office/drawing/2014/main" id="{897BA76C-E390-4C3A-A777-71F48DFF8DA3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77C9526-37BD-459A-9906-322E66CB81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5" name="Rectangle 29">
                <a:extLst>
                  <a:ext uri="{FF2B5EF4-FFF2-40B4-BE49-F238E27FC236}">
                    <a16:creationId xmlns:a16="http://schemas.microsoft.com/office/drawing/2014/main" id="{6B6F226D-E137-4377-8535-99B0C8578BA9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1" name="Yellow Big Circle">
              <a:extLst>
                <a:ext uri="{FF2B5EF4-FFF2-40B4-BE49-F238E27FC236}">
                  <a16:creationId xmlns:a16="http://schemas.microsoft.com/office/drawing/2014/main" id="{37BA9F99-705D-4089-ABA7-BD8CB4B630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902B14-25DE-4A7B-BC91-C4909DDA4DF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1F949C-2D44-4F91-97CE-F89D1126F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88" name="Blue P1">
            <a:extLst>
              <a:ext uri="{FF2B5EF4-FFF2-40B4-BE49-F238E27FC236}">
                <a16:creationId xmlns:a16="http://schemas.microsoft.com/office/drawing/2014/main" id="{F29A2C37-42AA-4814-9ACB-1FC99AB9B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1687632"/>
            <a:ext cx="43071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Cannot be organised in rows, columns, tables, and relationships</a:t>
            </a:r>
          </a:p>
        </p:txBody>
      </p:sp>
      <p:grpSp>
        <p:nvGrpSpPr>
          <p:cNvPr id="89" name="Yellow P1 Patch">
            <a:extLst>
              <a:ext uri="{FF2B5EF4-FFF2-40B4-BE49-F238E27FC236}">
                <a16:creationId xmlns:a16="http://schemas.microsoft.com/office/drawing/2014/main" id="{7F6D411E-7E8B-47D0-8A6C-798BE9EEC2E6}"/>
              </a:ext>
            </a:extLst>
          </p:cNvPr>
          <p:cNvGrpSpPr/>
          <p:nvPr/>
        </p:nvGrpSpPr>
        <p:grpSpPr>
          <a:xfrm>
            <a:off x="204213" y="1556271"/>
            <a:ext cx="5982191" cy="909052"/>
            <a:chOff x="204213" y="1324259"/>
            <a:chExt cx="5982191" cy="909052"/>
          </a:xfrm>
        </p:grpSpPr>
        <p:sp>
          <p:nvSpPr>
            <p:cNvPr id="90" name="Yellow P1 Line">
              <a:extLst>
                <a:ext uri="{FF2B5EF4-FFF2-40B4-BE49-F238E27FC236}">
                  <a16:creationId xmlns:a16="http://schemas.microsoft.com/office/drawing/2014/main" id="{1CBB9BE1-5EBE-4C82-9061-3A687DBFC921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91" name="Yellow Small Circle">
              <a:extLst>
                <a:ext uri="{FF2B5EF4-FFF2-40B4-BE49-F238E27FC236}">
                  <a16:creationId xmlns:a16="http://schemas.microsoft.com/office/drawing/2014/main" id="{9701EC90-0E97-4AEE-AB72-7F12CA06D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11D0254-7FEC-4116-9311-08C9013AFFA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003E720-704B-45F7-936C-7E41A120B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2" name="Yellow Patch">
              <a:extLst>
                <a:ext uri="{FF2B5EF4-FFF2-40B4-BE49-F238E27FC236}">
                  <a16:creationId xmlns:a16="http://schemas.microsoft.com/office/drawing/2014/main" id="{4434EAF0-57FA-4E8A-8E1E-DD91DCAB32B4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DC364EF7-E20F-4AE3-978F-16FCFD61EB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7" name="Rectangle 29">
                <a:extLst>
                  <a:ext uri="{FF2B5EF4-FFF2-40B4-BE49-F238E27FC236}">
                    <a16:creationId xmlns:a16="http://schemas.microsoft.com/office/drawing/2014/main" id="{0B7A417C-226B-4086-81B5-E9575F1E9A61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3" name="Yellow Big Circle">
              <a:extLst>
                <a:ext uri="{FF2B5EF4-FFF2-40B4-BE49-F238E27FC236}">
                  <a16:creationId xmlns:a16="http://schemas.microsoft.com/office/drawing/2014/main" id="{CEC92A91-9F8B-405F-B3D4-A7A862F88E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B90A652-4350-40E1-880B-869066493CB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EFFA1F-06A5-4A6A-8435-4D758FB65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00" name="Yellow P1">
            <a:extLst>
              <a:ext uri="{FF2B5EF4-FFF2-40B4-BE49-F238E27FC236}">
                <a16:creationId xmlns:a16="http://schemas.microsoft.com/office/drawing/2014/main" id="{28DD376D-E408-458C-9BD9-6B34D36C4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1687632"/>
            <a:ext cx="43071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r"/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Organised data in tables, rows, columns, and relationships</a:t>
            </a:r>
          </a:p>
        </p:txBody>
      </p:sp>
      <p:sp>
        <p:nvSpPr>
          <p:cNvPr id="101" name="Yellow Heading">
            <a:extLst>
              <a:ext uri="{FF2B5EF4-FFF2-40B4-BE49-F238E27FC236}">
                <a16:creationId xmlns:a16="http://schemas.microsoft.com/office/drawing/2014/main" id="{6CD0F719-E860-49F9-B79A-C351981432F9}"/>
              </a:ext>
            </a:extLst>
          </p:cNvPr>
          <p:cNvSpPr/>
          <p:nvPr/>
        </p:nvSpPr>
        <p:spPr>
          <a:xfrm>
            <a:off x="1147363" y="919913"/>
            <a:ext cx="3528044" cy="404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20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 data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Blue Heading">
            <a:extLst>
              <a:ext uri="{FF2B5EF4-FFF2-40B4-BE49-F238E27FC236}">
                <a16:creationId xmlns:a16="http://schemas.microsoft.com/office/drawing/2014/main" id="{41361630-C0B2-46BC-A6B9-A380D7A1CD9B}"/>
              </a:ext>
            </a:extLst>
          </p:cNvPr>
          <p:cNvSpPr/>
          <p:nvPr/>
        </p:nvSpPr>
        <p:spPr>
          <a:xfrm>
            <a:off x="7332230" y="919913"/>
            <a:ext cx="3528044" cy="404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20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data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Heading">
            <a:extLst>
              <a:ext uri="{FF2B5EF4-FFF2-40B4-BE49-F238E27FC236}">
                <a16:creationId xmlns:a16="http://schemas.microsoft.com/office/drawing/2014/main" id="{AD11ACF2-2976-4BDE-A0D5-8C777AC56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0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 vs UNSTRUCTURED DATA</a:t>
            </a:r>
          </a:p>
        </p:txBody>
      </p:sp>
      <p:sp>
        <p:nvSpPr>
          <p:cNvPr id="104" name="Rectangle 29">
            <a:extLst>
              <a:ext uri="{FF2B5EF4-FFF2-40B4-BE49-F238E27FC236}">
                <a16:creationId xmlns:a16="http://schemas.microsoft.com/office/drawing/2014/main" id="{C83E215F-BD54-4EE2-9E4B-F8F6CE5CDFBD}"/>
              </a:ext>
            </a:extLst>
          </p:cNvPr>
          <p:cNvSpPr/>
          <p:nvPr/>
        </p:nvSpPr>
        <p:spPr>
          <a:xfrm flipH="1">
            <a:off x="11343967" y="1456652"/>
            <a:ext cx="848031" cy="4773005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5547 h 914599"/>
              <a:gd name="connsiteX1" fmla="*/ 4324832 w 4324832"/>
              <a:gd name="connsiteY1" fmla="*/ 0 h 914599"/>
              <a:gd name="connsiteX2" fmla="*/ 4324832 w 4324832"/>
              <a:gd name="connsiteY2" fmla="*/ 877728 h 914599"/>
              <a:gd name="connsiteX3" fmla="*/ 0 w 4324832"/>
              <a:gd name="connsiteY3" fmla="*/ 914599 h 914599"/>
              <a:gd name="connsiteX4" fmla="*/ 0 w 4324832"/>
              <a:gd name="connsiteY4" fmla="*/ 5547 h 914599"/>
              <a:gd name="connsiteX0" fmla="*/ 0 w 4603422"/>
              <a:gd name="connsiteY0" fmla="*/ 5547 h 926788"/>
              <a:gd name="connsiteX1" fmla="*/ 4324832 w 4603422"/>
              <a:gd name="connsiteY1" fmla="*/ 0 h 926788"/>
              <a:gd name="connsiteX2" fmla="*/ 4603422 w 4603422"/>
              <a:gd name="connsiteY2" fmla="*/ 926788 h 926788"/>
              <a:gd name="connsiteX3" fmla="*/ 0 w 4603422"/>
              <a:gd name="connsiteY3" fmla="*/ 914599 h 926788"/>
              <a:gd name="connsiteX4" fmla="*/ 0 w 4603422"/>
              <a:gd name="connsiteY4" fmla="*/ 5547 h 9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422" h="926788">
                <a:moveTo>
                  <a:pt x="0" y="5547"/>
                </a:moveTo>
                <a:lnTo>
                  <a:pt x="4324832" y="0"/>
                </a:lnTo>
                <a:lnTo>
                  <a:pt x="4603422" y="926788"/>
                </a:lnTo>
                <a:lnTo>
                  <a:pt x="0" y="914599"/>
                </a:lnTo>
                <a:lnTo>
                  <a:pt x="0" y="5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Rectangle 29">
            <a:extLst>
              <a:ext uri="{FF2B5EF4-FFF2-40B4-BE49-F238E27FC236}">
                <a16:creationId xmlns:a16="http://schemas.microsoft.com/office/drawing/2014/main" id="{40662E8A-0329-4D21-A246-6C7D7C89A9E2}"/>
              </a:ext>
            </a:extLst>
          </p:cNvPr>
          <p:cNvSpPr/>
          <p:nvPr/>
        </p:nvSpPr>
        <p:spPr>
          <a:xfrm flipH="1">
            <a:off x="65295" y="1470559"/>
            <a:ext cx="777924" cy="4681664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3767628 w 4324832"/>
              <a:gd name="connsiteY2" fmla="*/ 900216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3767628"/>
              <a:gd name="connsiteY0" fmla="*/ 0 h 909052"/>
              <a:gd name="connsiteX1" fmla="*/ 3767628 w 3767628"/>
              <a:gd name="connsiteY1" fmla="*/ 1462 h 909052"/>
              <a:gd name="connsiteX2" fmla="*/ 3767628 w 3767628"/>
              <a:gd name="connsiteY2" fmla="*/ 900216 h 909052"/>
              <a:gd name="connsiteX3" fmla="*/ 0 w 3767628"/>
              <a:gd name="connsiteY3" fmla="*/ 909052 h 909052"/>
              <a:gd name="connsiteX4" fmla="*/ 0 w 3767628"/>
              <a:gd name="connsiteY4" fmla="*/ 0 h 90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7628" h="909052">
                <a:moveTo>
                  <a:pt x="0" y="0"/>
                </a:moveTo>
                <a:lnTo>
                  <a:pt x="3767628" y="1462"/>
                </a:lnTo>
                <a:lnTo>
                  <a:pt x="3767628" y="900216"/>
                </a:lnTo>
                <a:lnTo>
                  <a:pt x="0" y="9090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8" name="Blue P1 Patch">
            <a:extLst>
              <a:ext uri="{FF2B5EF4-FFF2-40B4-BE49-F238E27FC236}">
                <a16:creationId xmlns:a16="http://schemas.microsoft.com/office/drawing/2014/main" id="{B89EB425-3960-4166-83C8-5241592EF04B}"/>
              </a:ext>
            </a:extLst>
          </p:cNvPr>
          <p:cNvGrpSpPr/>
          <p:nvPr/>
        </p:nvGrpSpPr>
        <p:grpSpPr>
          <a:xfrm flipH="1">
            <a:off x="6011174" y="2564942"/>
            <a:ext cx="6085088" cy="909052"/>
            <a:chOff x="101316" y="1324259"/>
            <a:chExt cx="6085088" cy="909052"/>
          </a:xfrm>
        </p:grpSpPr>
        <p:sp>
          <p:nvSpPr>
            <p:cNvPr id="119" name="Yellow P1 Line">
              <a:extLst>
                <a:ext uri="{FF2B5EF4-FFF2-40B4-BE49-F238E27FC236}">
                  <a16:creationId xmlns:a16="http://schemas.microsoft.com/office/drawing/2014/main" id="{57949C3D-0E78-4340-9F86-EF34D065CC62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26" name="Yellow Small Circle">
              <a:extLst>
                <a:ext uri="{FF2B5EF4-FFF2-40B4-BE49-F238E27FC236}">
                  <a16:creationId xmlns:a16="http://schemas.microsoft.com/office/drawing/2014/main" id="{1738E47C-241D-4B2F-A32D-B648012B7B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B5A0E34-8827-497A-96E5-E57972290100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0A960FB-9151-449E-B677-1CE3268961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27" name="Yellow Patch">
              <a:extLst>
                <a:ext uri="{FF2B5EF4-FFF2-40B4-BE49-F238E27FC236}">
                  <a16:creationId xmlns:a16="http://schemas.microsoft.com/office/drawing/2014/main" id="{C6B7E725-C437-49E9-A7DC-17952E969A45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CE2D5348-294B-4701-BED1-D0630CAA44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1928E883-2ED0-4BA6-9A43-93AE2BCFD0B7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28" name="Yellow Big Circle">
              <a:extLst>
                <a:ext uri="{FF2B5EF4-FFF2-40B4-BE49-F238E27FC236}">
                  <a16:creationId xmlns:a16="http://schemas.microsoft.com/office/drawing/2014/main" id="{36D803F9-8791-46DD-AE34-D3ED78AF26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BB25585-57D0-4A00-8FEB-4441E3C2ABB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EAD60F9-9B4A-47D8-B294-3D510D690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35" name="Blue P1">
            <a:extLst>
              <a:ext uri="{FF2B5EF4-FFF2-40B4-BE49-F238E27FC236}">
                <a16:creationId xmlns:a16="http://schemas.microsoft.com/office/drawing/2014/main" id="{149EAA0A-B7E4-4C0F-BF79-7F27DF54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2696302"/>
            <a:ext cx="43071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r>
              <a:rPr lang="fr-F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Images, audio files, </a:t>
            </a:r>
            <a:r>
              <a:rPr lang="fr-FR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</a:t>
            </a:r>
            <a:r>
              <a:rPr lang="fr-F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files, JSON files, emails, etc.</a:t>
            </a:r>
          </a:p>
        </p:txBody>
      </p:sp>
      <p:grpSp>
        <p:nvGrpSpPr>
          <p:cNvPr id="136" name="Yellow P1 Patch">
            <a:extLst>
              <a:ext uri="{FF2B5EF4-FFF2-40B4-BE49-F238E27FC236}">
                <a16:creationId xmlns:a16="http://schemas.microsoft.com/office/drawing/2014/main" id="{6CAD9CD8-5D0D-4E10-ABE9-DBDCDF052BDF}"/>
              </a:ext>
            </a:extLst>
          </p:cNvPr>
          <p:cNvGrpSpPr/>
          <p:nvPr/>
        </p:nvGrpSpPr>
        <p:grpSpPr>
          <a:xfrm>
            <a:off x="204213" y="2564942"/>
            <a:ext cx="5982191" cy="909052"/>
            <a:chOff x="204213" y="1324259"/>
            <a:chExt cx="5982191" cy="909052"/>
          </a:xfrm>
        </p:grpSpPr>
        <p:sp>
          <p:nvSpPr>
            <p:cNvPr id="137" name="Yellow P1 Line">
              <a:extLst>
                <a:ext uri="{FF2B5EF4-FFF2-40B4-BE49-F238E27FC236}">
                  <a16:creationId xmlns:a16="http://schemas.microsoft.com/office/drawing/2014/main" id="{7ED2E807-9617-47F1-B34F-E53EE31044C0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8" name="Yellow Small Circle">
              <a:extLst>
                <a:ext uri="{FF2B5EF4-FFF2-40B4-BE49-F238E27FC236}">
                  <a16:creationId xmlns:a16="http://schemas.microsoft.com/office/drawing/2014/main" id="{F28EE2E7-AA40-4745-B2DA-624904544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EB04E17-6A49-4213-A8FF-586A1D7080DA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F29A880-8CA5-4CF3-AAD4-1FA76C808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39" name="Yellow Patch">
              <a:extLst>
                <a:ext uri="{FF2B5EF4-FFF2-40B4-BE49-F238E27FC236}">
                  <a16:creationId xmlns:a16="http://schemas.microsoft.com/office/drawing/2014/main" id="{6BEF646E-DAE9-42D5-A097-32906AA2B333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94CCEAD7-42AC-43A4-AD8C-29E66F3D3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4" name="Rectangle 29">
                <a:extLst>
                  <a:ext uri="{FF2B5EF4-FFF2-40B4-BE49-F238E27FC236}">
                    <a16:creationId xmlns:a16="http://schemas.microsoft.com/office/drawing/2014/main" id="{CC17DA08-F1BB-4053-85E9-71286388D3D5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40" name="Yellow Big Circle">
              <a:extLst>
                <a:ext uri="{FF2B5EF4-FFF2-40B4-BE49-F238E27FC236}">
                  <a16:creationId xmlns:a16="http://schemas.microsoft.com/office/drawing/2014/main" id="{065D5385-2256-4D6D-B4D2-0C95880962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DA69577-47B0-4CD0-96D3-E7B4D9DA4814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62E0408-4D99-47C6-8659-0688B83BA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47" name="Yellow P1">
            <a:extLst>
              <a:ext uri="{FF2B5EF4-FFF2-40B4-BE49-F238E27FC236}">
                <a16:creationId xmlns:a16="http://schemas.microsoft.com/office/drawing/2014/main" id="{698835E4-BEF2-4402-A8C4-EF70E2DEC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2696303"/>
            <a:ext cx="43071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r"/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Dates, Customer details, Employee details, Order details</a:t>
            </a:r>
          </a:p>
        </p:txBody>
      </p:sp>
      <p:grpSp>
        <p:nvGrpSpPr>
          <p:cNvPr id="148" name="Blue P1 Patch">
            <a:extLst>
              <a:ext uri="{FF2B5EF4-FFF2-40B4-BE49-F238E27FC236}">
                <a16:creationId xmlns:a16="http://schemas.microsoft.com/office/drawing/2014/main" id="{BBF04390-3BC0-4824-AEBE-34A31CB162BC}"/>
              </a:ext>
            </a:extLst>
          </p:cNvPr>
          <p:cNvGrpSpPr/>
          <p:nvPr/>
        </p:nvGrpSpPr>
        <p:grpSpPr>
          <a:xfrm flipH="1">
            <a:off x="6011174" y="3588363"/>
            <a:ext cx="6085088" cy="909052"/>
            <a:chOff x="101316" y="1324259"/>
            <a:chExt cx="6085088" cy="909052"/>
          </a:xfrm>
        </p:grpSpPr>
        <p:sp>
          <p:nvSpPr>
            <p:cNvPr id="149" name="Yellow P1 Line">
              <a:extLst>
                <a:ext uri="{FF2B5EF4-FFF2-40B4-BE49-F238E27FC236}">
                  <a16:creationId xmlns:a16="http://schemas.microsoft.com/office/drawing/2014/main" id="{D0911818-3A80-4C7F-8BA1-D94275C01AAB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50" name="Yellow Small Circle">
              <a:extLst>
                <a:ext uri="{FF2B5EF4-FFF2-40B4-BE49-F238E27FC236}">
                  <a16:creationId xmlns:a16="http://schemas.microsoft.com/office/drawing/2014/main" id="{2B6E4CEC-2022-4030-B0EE-F764FEA91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4C1FD98-035D-4989-ADCB-1C44BDAD7376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1102290-7D18-4E7B-96F4-6A0686AE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51" name="Yellow Patch">
              <a:extLst>
                <a:ext uri="{FF2B5EF4-FFF2-40B4-BE49-F238E27FC236}">
                  <a16:creationId xmlns:a16="http://schemas.microsoft.com/office/drawing/2014/main" id="{F293DC75-DBA2-496B-B424-A67438956E9F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0FDBB1E4-1530-49FE-B864-DE686E2CD3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6" name="Rectangle 29">
                <a:extLst>
                  <a:ext uri="{FF2B5EF4-FFF2-40B4-BE49-F238E27FC236}">
                    <a16:creationId xmlns:a16="http://schemas.microsoft.com/office/drawing/2014/main" id="{24B464D4-75E0-487F-A141-A78DF5B808BC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52" name="Yellow Big Circle">
              <a:extLst>
                <a:ext uri="{FF2B5EF4-FFF2-40B4-BE49-F238E27FC236}">
                  <a16:creationId xmlns:a16="http://schemas.microsoft.com/office/drawing/2014/main" id="{D25B90EC-F068-4A77-8AFA-17335C7244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72746CA-1199-4A04-9EC8-4BCD2C0EA3C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C14B6BF-B869-431F-9024-310A2412F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59" name="Blue P1">
            <a:extLst>
              <a:ext uri="{FF2B5EF4-FFF2-40B4-BE49-F238E27FC236}">
                <a16:creationId xmlns:a16="http://schemas.microsoft.com/office/drawing/2014/main" id="{AC26EFC2-0CCA-415C-97F1-7389E0C6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3858223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than  80% of enterprise data </a:t>
            </a:r>
          </a:p>
        </p:txBody>
      </p:sp>
      <p:grpSp>
        <p:nvGrpSpPr>
          <p:cNvPr id="160" name="Yellow P1 Patch">
            <a:extLst>
              <a:ext uri="{FF2B5EF4-FFF2-40B4-BE49-F238E27FC236}">
                <a16:creationId xmlns:a16="http://schemas.microsoft.com/office/drawing/2014/main" id="{0EEF58E9-0B51-4DA8-AC70-735300570E62}"/>
              </a:ext>
            </a:extLst>
          </p:cNvPr>
          <p:cNvGrpSpPr/>
          <p:nvPr/>
        </p:nvGrpSpPr>
        <p:grpSpPr>
          <a:xfrm>
            <a:off x="204213" y="3588363"/>
            <a:ext cx="5982191" cy="909052"/>
            <a:chOff x="204213" y="1324259"/>
            <a:chExt cx="5982191" cy="909052"/>
          </a:xfrm>
        </p:grpSpPr>
        <p:sp>
          <p:nvSpPr>
            <p:cNvPr id="161" name="Yellow P1 Line">
              <a:extLst>
                <a:ext uri="{FF2B5EF4-FFF2-40B4-BE49-F238E27FC236}">
                  <a16:creationId xmlns:a16="http://schemas.microsoft.com/office/drawing/2014/main" id="{30235E63-9CBA-44F8-9616-DB19CCBE01C1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62" name="Yellow Small Circle">
              <a:extLst>
                <a:ext uri="{FF2B5EF4-FFF2-40B4-BE49-F238E27FC236}">
                  <a16:creationId xmlns:a16="http://schemas.microsoft.com/office/drawing/2014/main" id="{A8A0898B-E3A0-409F-A893-1FCC92A197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064265A-7DD8-4619-A47D-9B5F461BAF5B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B7D59CE-4F30-48D2-8343-C4A637CB08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63" name="Yellow Patch">
              <a:extLst>
                <a:ext uri="{FF2B5EF4-FFF2-40B4-BE49-F238E27FC236}">
                  <a16:creationId xmlns:a16="http://schemas.microsoft.com/office/drawing/2014/main" id="{3DE4525E-B397-4979-82FF-53D248B6EDF2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D7C1A979-D3D9-4991-AF78-DD0A6C309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8" name="Rectangle 29">
                <a:extLst>
                  <a:ext uri="{FF2B5EF4-FFF2-40B4-BE49-F238E27FC236}">
                    <a16:creationId xmlns:a16="http://schemas.microsoft.com/office/drawing/2014/main" id="{72479433-C582-4EF8-9FC5-4F167F09500F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64" name="Yellow Big Circle">
              <a:extLst>
                <a:ext uri="{FF2B5EF4-FFF2-40B4-BE49-F238E27FC236}">
                  <a16:creationId xmlns:a16="http://schemas.microsoft.com/office/drawing/2014/main" id="{E80C0C9F-8FD8-42ED-8DA9-22F8DC372A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7AE2DA6-6BC1-426C-9D27-4E860FF539A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846023B-23E7-4124-93EA-D32CA3DC6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71" name="Yellow P1">
            <a:extLst>
              <a:ext uri="{FF2B5EF4-FFF2-40B4-BE49-F238E27FC236}">
                <a16:creationId xmlns:a16="http://schemas.microsoft.com/office/drawing/2014/main" id="{D060633A-869F-4510-9FBA-1F7081D8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3858223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r"/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About 20% of enterprise data</a:t>
            </a:r>
          </a:p>
        </p:txBody>
      </p:sp>
      <p:grpSp>
        <p:nvGrpSpPr>
          <p:cNvPr id="172" name="Blue P1 Patch">
            <a:extLst>
              <a:ext uri="{FF2B5EF4-FFF2-40B4-BE49-F238E27FC236}">
                <a16:creationId xmlns:a16="http://schemas.microsoft.com/office/drawing/2014/main" id="{17D3323D-62B7-48AB-AF62-49F159A68F03}"/>
              </a:ext>
            </a:extLst>
          </p:cNvPr>
          <p:cNvGrpSpPr/>
          <p:nvPr/>
        </p:nvGrpSpPr>
        <p:grpSpPr>
          <a:xfrm flipH="1">
            <a:off x="6011174" y="4609722"/>
            <a:ext cx="6085088" cy="909052"/>
            <a:chOff x="101316" y="1324259"/>
            <a:chExt cx="6085088" cy="909052"/>
          </a:xfrm>
        </p:grpSpPr>
        <p:sp>
          <p:nvSpPr>
            <p:cNvPr id="173" name="Yellow P1 Line">
              <a:extLst>
                <a:ext uri="{FF2B5EF4-FFF2-40B4-BE49-F238E27FC236}">
                  <a16:creationId xmlns:a16="http://schemas.microsoft.com/office/drawing/2014/main" id="{3CB9967A-338A-460D-8DC6-08C0D9F4CA13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74" name="Yellow Small Circle">
              <a:extLst>
                <a:ext uri="{FF2B5EF4-FFF2-40B4-BE49-F238E27FC236}">
                  <a16:creationId xmlns:a16="http://schemas.microsoft.com/office/drawing/2014/main" id="{58EBA814-AA74-483B-A421-19A127E649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D666B49D-53AF-46ED-98FE-DB5AEA656A7F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1B7A188-7AE1-4617-A64B-7D1BB7370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75" name="Yellow Patch">
              <a:extLst>
                <a:ext uri="{FF2B5EF4-FFF2-40B4-BE49-F238E27FC236}">
                  <a16:creationId xmlns:a16="http://schemas.microsoft.com/office/drawing/2014/main" id="{5F79AA3A-6479-4BFC-A2FE-BC304C2AC598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E8EDF81-5AD4-4658-A437-2A2985F13D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0" name="Rectangle 29">
                <a:extLst>
                  <a:ext uri="{FF2B5EF4-FFF2-40B4-BE49-F238E27FC236}">
                    <a16:creationId xmlns:a16="http://schemas.microsoft.com/office/drawing/2014/main" id="{A966CE5F-5A3A-47D7-89A5-15FF8E5479DB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76" name="Yellow Big Circle">
              <a:extLst>
                <a:ext uri="{FF2B5EF4-FFF2-40B4-BE49-F238E27FC236}">
                  <a16:creationId xmlns:a16="http://schemas.microsoft.com/office/drawing/2014/main" id="{2935E27E-F974-4FE5-A4D4-476036A927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5598872B-07BC-4C71-A7CE-E0392B4F361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A9380FFD-94B5-47EE-9D80-FC54186EB8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83" name="Blue P1">
            <a:extLst>
              <a:ext uri="{FF2B5EF4-FFF2-40B4-BE49-F238E27FC236}">
                <a16:creationId xmlns:a16="http://schemas.microsoft.com/office/drawing/2014/main" id="{9481C7CD-24DD-41B7-958D-F65773A0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4879582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Requires more storage</a:t>
            </a:r>
          </a:p>
        </p:txBody>
      </p:sp>
      <p:grpSp>
        <p:nvGrpSpPr>
          <p:cNvPr id="184" name="Yellow P1 Patch">
            <a:extLst>
              <a:ext uri="{FF2B5EF4-FFF2-40B4-BE49-F238E27FC236}">
                <a16:creationId xmlns:a16="http://schemas.microsoft.com/office/drawing/2014/main" id="{3AEDCE3D-7ADC-47EF-8943-71635AB458DD}"/>
              </a:ext>
            </a:extLst>
          </p:cNvPr>
          <p:cNvGrpSpPr/>
          <p:nvPr/>
        </p:nvGrpSpPr>
        <p:grpSpPr>
          <a:xfrm>
            <a:off x="204213" y="4609722"/>
            <a:ext cx="5982191" cy="909052"/>
            <a:chOff x="204213" y="1324259"/>
            <a:chExt cx="5982191" cy="909052"/>
          </a:xfrm>
        </p:grpSpPr>
        <p:sp>
          <p:nvSpPr>
            <p:cNvPr id="185" name="Yellow P1 Line">
              <a:extLst>
                <a:ext uri="{FF2B5EF4-FFF2-40B4-BE49-F238E27FC236}">
                  <a16:creationId xmlns:a16="http://schemas.microsoft.com/office/drawing/2014/main" id="{3835595C-F9BA-4E53-85F8-596665FAD4C8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86" name="Yellow Small Circle">
              <a:extLst>
                <a:ext uri="{FF2B5EF4-FFF2-40B4-BE49-F238E27FC236}">
                  <a16:creationId xmlns:a16="http://schemas.microsoft.com/office/drawing/2014/main" id="{3C3A42B5-5915-4CA2-AAD4-1B0226DE3F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018D8E4-815F-4771-B3A7-7E995DA5D8A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92888774-A624-4794-9C92-4697C864D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87" name="Yellow Patch">
              <a:extLst>
                <a:ext uri="{FF2B5EF4-FFF2-40B4-BE49-F238E27FC236}">
                  <a16:creationId xmlns:a16="http://schemas.microsoft.com/office/drawing/2014/main" id="{2BA66344-48A3-433B-9621-90E2E348276B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ADAB48ED-52CC-4BCC-9402-53C44DBC42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2" name="Rectangle 29">
                <a:extLst>
                  <a:ext uri="{FF2B5EF4-FFF2-40B4-BE49-F238E27FC236}">
                    <a16:creationId xmlns:a16="http://schemas.microsoft.com/office/drawing/2014/main" id="{863E1BE6-56A8-4CE8-B69E-C7FA7FB3601C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88" name="Yellow Big Circle">
              <a:extLst>
                <a:ext uri="{FF2B5EF4-FFF2-40B4-BE49-F238E27FC236}">
                  <a16:creationId xmlns:a16="http://schemas.microsoft.com/office/drawing/2014/main" id="{B64C01D6-3A8C-43E9-B6CD-3E59159BC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B08A25C-92BD-4536-850E-6AF5F83C9A09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2D51124-A30F-4971-8221-B8E3F2F31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95" name="Yellow P1">
            <a:extLst>
              <a:ext uri="{FF2B5EF4-FFF2-40B4-BE49-F238E27FC236}">
                <a16:creationId xmlns:a16="http://schemas.microsoft.com/office/drawing/2014/main" id="{809C40CD-A9AF-40D8-8695-35EDC108D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4879582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r"/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 storage required</a:t>
            </a:r>
          </a:p>
        </p:txBody>
      </p:sp>
      <p:grpSp>
        <p:nvGrpSpPr>
          <p:cNvPr id="196" name="Blue P1 Patch">
            <a:extLst>
              <a:ext uri="{FF2B5EF4-FFF2-40B4-BE49-F238E27FC236}">
                <a16:creationId xmlns:a16="http://schemas.microsoft.com/office/drawing/2014/main" id="{B2D47D66-A72A-4909-8AF0-5038D97BC4A6}"/>
              </a:ext>
            </a:extLst>
          </p:cNvPr>
          <p:cNvGrpSpPr/>
          <p:nvPr/>
        </p:nvGrpSpPr>
        <p:grpSpPr>
          <a:xfrm flipH="1">
            <a:off x="6011174" y="5625826"/>
            <a:ext cx="6085088" cy="909052"/>
            <a:chOff x="101316" y="1324259"/>
            <a:chExt cx="6085088" cy="909052"/>
          </a:xfrm>
        </p:grpSpPr>
        <p:sp>
          <p:nvSpPr>
            <p:cNvPr id="197" name="Yellow P1 Line">
              <a:extLst>
                <a:ext uri="{FF2B5EF4-FFF2-40B4-BE49-F238E27FC236}">
                  <a16:creationId xmlns:a16="http://schemas.microsoft.com/office/drawing/2014/main" id="{8B0F6F0D-20B1-4E32-BE2F-B5DB913D37BB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98" name="Yellow Small Circle">
              <a:extLst>
                <a:ext uri="{FF2B5EF4-FFF2-40B4-BE49-F238E27FC236}">
                  <a16:creationId xmlns:a16="http://schemas.microsoft.com/office/drawing/2014/main" id="{5B0C15B7-A52B-4B68-A060-07A0C9A1C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7155589B-F2A2-4825-8CC0-597B6DF1748C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19492E98-3082-43F9-9D3C-58EDC90480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99" name="Yellow Patch">
              <a:extLst>
                <a:ext uri="{FF2B5EF4-FFF2-40B4-BE49-F238E27FC236}">
                  <a16:creationId xmlns:a16="http://schemas.microsoft.com/office/drawing/2014/main" id="{81A6194F-11B1-42F1-BC6A-EF1FFAC02A30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52DAE3D5-442C-4EE5-BEA3-2D08F763BB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4" name="Rectangle 29">
                <a:extLst>
                  <a:ext uri="{FF2B5EF4-FFF2-40B4-BE49-F238E27FC236}">
                    <a16:creationId xmlns:a16="http://schemas.microsoft.com/office/drawing/2014/main" id="{3975FF81-7948-401D-984F-7F97B8D40A06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00" name="Yellow Big Circle">
              <a:extLst>
                <a:ext uri="{FF2B5EF4-FFF2-40B4-BE49-F238E27FC236}">
                  <a16:creationId xmlns:a16="http://schemas.microsoft.com/office/drawing/2014/main" id="{391F78C1-812F-4F02-B537-376E325B49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9867C7AD-F701-41C1-994D-1CC38652C54B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0228276-B9E2-4D79-B35C-5DC0F315E7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207" name="Blue P1">
            <a:extLst>
              <a:ext uri="{FF2B5EF4-FFF2-40B4-BE49-F238E27FC236}">
                <a16:creationId xmlns:a16="http://schemas.microsoft.com/office/drawing/2014/main" id="{6AE894A8-E64A-4C93-9235-A10DA7DC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5895686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Difficult to manage and process</a:t>
            </a:r>
          </a:p>
        </p:txBody>
      </p:sp>
      <p:grpSp>
        <p:nvGrpSpPr>
          <p:cNvPr id="208" name="Yellow P1 Patch">
            <a:extLst>
              <a:ext uri="{FF2B5EF4-FFF2-40B4-BE49-F238E27FC236}">
                <a16:creationId xmlns:a16="http://schemas.microsoft.com/office/drawing/2014/main" id="{30FBB940-CF50-491F-A00A-C3B1391EC81F}"/>
              </a:ext>
            </a:extLst>
          </p:cNvPr>
          <p:cNvGrpSpPr/>
          <p:nvPr/>
        </p:nvGrpSpPr>
        <p:grpSpPr>
          <a:xfrm>
            <a:off x="204213" y="5625826"/>
            <a:ext cx="5982191" cy="909052"/>
            <a:chOff x="204213" y="1324259"/>
            <a:chExt cx="5982191" cy="909052"/>
          </a:xfrm>
        </p:grpSpPr>
        <p:sp>
          <p:nvSpPr>
            <p:cNvPr id="209" name="Yellow P1 Line">
              <a:extLst>
                <a:ext uri="{FF2B5EF4-FFF2-40B4-BE49-F238E27FC236}">
                  <a16:creationId xmlns:a16="http://schemas.microsoft.com/office/drawing/2014/main" id="{4C1C220C-3744-48F0-B5FD-74314EB048EF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10" name="Yellow Small Circle">
              <a:extLst>
                <a:ext uri="{FF2B5EF4-FFF2-40B4-BE49-F238E27FC236}">
                  <a16:creationId xmlns:a16="http://schemas.microsoft.com/office/drawing/2014/main" id="{630AAADA-741A-472A-A93F-321022DDFA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E3042CA-9A6E-42DA-9C21-122CA714917B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0C1CDD1-1CF5-452B-B8BC-95EA87B0A7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11" name="Yellow Patch">
              <a:extLst>
                <a:ext uri="{FF2B5EF4-FFF2-40B4-BE49-F238E27FC236}">
                  <a16:creationId xmlns:a16="http://schemas.microsoft.com/office/drawing/2014/main" id="{60E3821A-4072-42CB-9951-DFEA630FDAFC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A36A2D28-FE61-4EAC-AE57-86FEF580EE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6" name="Rectangle 29">
                <a:extLst>
                  <a:ext uri="{FF2B5EF4-FFF2-40B4-BE49-F238E27FC236}">
                    <a16:creationId xmlns:a16="http://schemas.microsoft.com/office/drawing/2014/main" id="{109F87FE-EFFA-4881-A04D-DAFA8EB58C27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12" name="Yellow Big Circle">
              <a:extLst>
                <a:ext uri="{FF2B5EF4-FFF2-40B4-BE49-F238E27FC236}">
                  <a16:creationId xmlns:a16="http://schemas.microsoft.com/office/drawing/2014/main" id="{945B6B05-79E2-48FD-B5E0-C2F855A91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00EFA996-02BA-4E50-B398-AB1C929F20A4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BF4B64FD-4501-4E5B-AFE6-F647565D5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219" name="Yellow P1">
            <a:extLst>
              <a:ext uri="{FF2B5EF4-FFF2-40B4-BE49-F238E27FC236}">
                <a16:creationId xmlns:a16="http://schemas.microsoft.com/office/drawing/2014/main" id="{D4F2C8BC-7EA4-48B4-8D12-D30403039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5895686"/>
            <a:ext cx="4307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r"/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Easier to 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32720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8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3" grpId="1" animBg="1"/>
      <p:bldP spid="104" grpId="0" animBg="1"/>
      <p:bldP spid="105" grpId="0" animBg="1"/>
      <p:bldP spid="135" grpId="0"/>
      <p:bldP spid="135" grpId="1"/>
      <p:bldP spid="147" grpId="0"/>
      <p:bldP spid="147" grpId="1"/>
      <p:bldP spid="159" grpId="0"/>
      <p:bldP spid="159" grpId="1"/>
      <p:bldP spid="171" grpId="0"/>
      <p:bldP spid="171" grpId="1"/>
      <p:bldP spid="183" grpId="0"/>
      <p:bldP spid="183" grpId="1"/>
      <p:bldP spid="195" grpId="0"/>
      <p:bldP spid="195" grpId="1"/>
      <p:bldP spid="207" grpId="0"/>
      <p:bldP spid="207" grpId="1"/>
      <p:bldP spid="219" grpId="0"/>
      <p:bldP spid="219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1238</Words>
  <Application>Microsoft Office PowerPoint</Application>
  <PresentationFormat>Widescreen</PresentationFormat>
  <Paragraphs>251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Lato</vt:lpstr>
      <vt:lpstr>Lato Regular</vt:lpstr>
      <vt:lpstr>Calibri</vt:lpstr>
      <vt:lpstr>Lato Semibold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 </dc:title>
  <cp:lastModifiedBy>Nilisha Soni</cp:lastModifiedBy>
  <cp:revision>29</cp:revision>
  <dcterms:modified xsi:type="dcterms:W3CDTF">2020-12-29T14:16:34Z</dcterms:modified>
</cp:coreProperties>
</file>